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77" r:id="rId4"/>
    <p:sldId id="257" r:id="rId5"/>
    <p:sldId id="258" r:id="rId6"/>
    <p:sldId id="259" r:id="rId7"/>
    <p:sldId id="260" r:id="rId8"/>
    <p:sldId id="261" r:id="rId9"/>
    <p:sldId id="262" r:id="rId10"/>
    <p:sldId id="263" r:id="rId11"/>
    <p:sldId id="264" r:id="rId12"/>
    <p:sldId id="265" r:id="rId13"/>
    <p:sldId id="266" r:id="rId14"/>
    <p:sldId id="267" r:id="rId15"/>
    <p:sldId id="268" r:id="rId16"/>
    <p:sldId id="270" r:id="rId17"/>
    <p:sldId id="271" r:id="rId18"/>
    <p:sldId id="272" r:id="rId19"/>
    <p:sldId id="273" r:id="rId20"/>
    <p:sldId id="269" r:id="rId21"/>
    <p:sldId id="281" r:id="rId22"/>
    <p:sldId id="282" r:id="rId23"/>
    <p:sldId id="274" r:id="rId24"/>
    <p:sldId id="278" r:id="rId25"/>
    <p:sldId id="279" r:id="rId26"/>
    <p:sldId id="280" r:id="rId27"/>
    <p:sldId id="283" r:id="rId28"/>
    <p:sldId id="284" r:id="rId29"/>
    <p:sldId id="285" r:id="rId30"/>
    <p:sldId id="286" r:id="rId31"/>
    <p:sldId id="287" r:id="rId32"/>
    <p:sldId id="288" r:id="rId33"/>
    <p:sldId id="289" r:id="rId34"/>
    <p:sldId id="290" r:id="rId35"/>
    <p:sldId id="291" r:id="rId36"/>
    <p:sldId id="292" r:id="rId37"/>
    <p:sldId id="29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JOURNAL ENTRIES</a:t>
            </a:r>
            <a:endParaRPr lang="en-US" dirty="0"/>
          </a:p>
        </p:txBody>
      </p:sp>
      <p:sp>
        <p:nvSpPr>
          <p:cNvPr id="3" name="Subtitle 2"/>
          <p:cNvSpPr>
            <a:spLocks noGrp="1"/>
          </p:cNvSpPr>
          <p:nvPr>
            <p:ph type="subTitle" idx="1"/>
          </p:nvPr>
        </p:nvSpPr>
        <p:spPr/>
        <p:txBody>
          <a:bodyPr>
            <a:normAutofit/>
          </a:bodyPr>
          <a:lstStyle/>
          <a:p>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smtClean="0"/>
              <a:t>Goods purchased from </a:t>
            </a:r>
            <a:r>
              <a:rPr lang="en-US" dirty="0" err="1" smtClean="0"/>
              <a:t>Gopi</a:t>
            </a:r>
            <a:r>
              <a:rPr lang="en-US" dirty="0" smtClean="0"/>
              <a:t> Rs.150</a:t>
            </a:r>
          </a:p>
          <a:p>
            <a:r>
              <a:rPr lang="en-US" dirty="0" smtClean="0"/>
              <a:t>Cash deposited in to Bank Rs.250</a:t>
            </a:r>
          </a:p>
          <a:p>
            <a:r>
              <a:rPr lang="en-US" dirty="0" smtClean="0"/>
              <a:t>Cash withdraw </a:t>
            </a:r>
            <a:r>
              <a:rPr lang="en-US" smtClean="0"/>
              <a:t>from Bank Rs.300</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lnSpcReduction="10000"/>
          </a:bodyPr>
          <a:lstStyle/>
          <a:p>
            <a:pPr>
              <a:buNone/>
            </a:pPr>
            <a:r>
              <a:rPr lang="en-US" dirty="0" smtClean="0"/>
              <a:t>		</a:t>
            </a:r>
            <a:r>
              <a:rPr lang="en-US" sz="2000" dirty="0" smtClean="0"/>
              <a:t>Land a/c		Dr.		2000</a:t>
            </a:r>
          </a:p>
          <a:p>
            <a:pPr>
              <a:buNone/>
            </a:pPr>
            <a:r>
              <a:rPr lang="en-US" sz="2000" dirty="0" smtClean="0"/>
              <a:t>			To Cash				    2000</a:t>
            </a:r>
          </a:p>
          <a:p>
            <a:pPr>
              <a:buNone/>
            </a:pPr>
            <a:r>
              <a:rPr lang="en-US" sz="2000" dirty="0" smtClean="0"/>
              <a:t>		(being land purchased)</a:t>
            </a:r>
          </a:p>
          <a:p>
            <a:pPr>
              <a:buNone/>
            </a:pPr>
            <a:r>
              <a:rPr lang="en-US" sz="2000" dirty="0" smtClean="0"/>
              <a:t>		Cash a/c 	Dr.		1000</a:t>
            </a:r>
          </a:p>
          <a:p>
            <a:pPr>
              <a:buNone/>
            </a:pPr>
            <a:r>
              <a:rPr lang="en-US" sz="2000" dirty="0" smtClean="0"/>
              <a:t>			To Gold a/c			     1000</a:t>
            </a:r>
          </a:p>
          <a:p>
            <a:pPr>
              <a:buNone/>
            </a:pPr>
            <a:r>
              <a:rPr lang="en-US" sz="2000" dirty="0" smtClean="0"/>
              <a:t>		(being gold sold)</a:t>
            </a:r>
          </a:p>
          <a:p>
            <a:pPr>
              <a:buNone/>
            </a:pPr>
            <a:r>
              <a:rPr lang="en-US" sz="2000" dirty="0" smtClean="0"/>
              <a:t>		cash a/c		Dr.		1500</a:t>
            </a:r>
          </a:p>
          <a:p>
            <a:pPr>
              <a:buNone/>
            </a:pPr>
            <a:r>
              <a:rPr lang="en-US" sz="2000" dirty="0" smtClean="0"/>
              <a:t>			To Furniture a/c			       1500</a:t>
            </a:r>
          </a:p>
          <a:p>
            <a:pPr>
              <a:buNone/>
            </a:pPr>
            <a:r>
              <a:rPr lang="en-US" sz="2000" dirty="0" smtClean="0"/>
              <a:t>		(being furniture purchased)</a:t>
            </a:r>
          </a:p>
          <a:p>
            <a:pPr>
              <a:buNone/>
            </a:pPr>
            <a:r>
              <a:rPr lang="en-US" sz="2000" dirty="0" smtClean="0"/>
              <a:t>		Purchases a/c 	Dr.		3000</a:t>
            </a:r>
          </a:p>
          <a:p>
            <a:pPr>
              <a:buNone/>
            </a:pPr>
            <a:r>
              <a:rPr lang="en-US" sz="2000" dirty="0" smtClean="0"/>
              <a:t>			To Cash a/c			        3000</a:t>
            </a:r>
          </a:p>
          <a:p>
            <a:pPr>
              <a:buNone/>
            </a:pPr>
            <a:r>
              <a:rPr lang="en-US" sz="2000" dirty="0" smtClean="0"/>
              <a:t>		(being goods purchased)</a:t>
            </a:r>
          </a:p>
          <a:p>
            <a:pPr>
              <a:buNone/>
            </a:pPr>
            <a:r>
              <a:rPr lang="en-US" sz="2000" dirty="0" smtClean="0"/>
              <a:t>		cash a/c		Dr.		2500</a:t>
            </a:r>
          </a:p>
          <a:p>
            <a:pPr>
              <a:buNone/>
            </a:pPr>
            <a:r>
              <a:rPr lang="en-US" sz="2000" dirty="0" smtClean="0"/>
              <a:t>			To sales a/c			         2500</a:t>
            </a:r>
          </a:p>
          <a:p>
            <a:pPr>
              <a:buNone/>
            </a:pPr>
            <a:r>
              <a:rPr lang="en-US" sz="2000" dirty="0" smtClean="0"/>
              <a:t>		(being goods sold)</a:t>
            </a:r>
          </a:p>
          <a:p>
            <a:pPr>
              <a:buNone/>
            </a:pPr>
            <a:r>
              <a:rPr lang="en-US" sz="2000" dirty="0" smtClean="0"/>
              <a:t>		</a:t>
            </a:r>
            <a:endParaRPr lang="en-US"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lstStyle/>
          <a:p>
            <a:pPr lvl="2">
              <a:buNone/>
            </a:pPr>
            <a:r>
              <a:rPr lang="en-US" dirty="0" err="1" smtClean="0"/>
              <a:t>Mixi</a:t>
            </a:r>
            <a:r>
              <a:rPr lang="en-US" dirty="0" smtClean="0"/>
              <a:t> a/c 	Dr.			200</a:t>
            </a:r>
          </a:p>
          <a:p>
            <a:pPr lvl="2">
              <a:buNone/>
            </a:pPr>
            <a:r>
              <a:rPr lang="en-US" dirty="0" smtClean="0"/>
              <a:t>		To cash a/c				200</a:t>
            </a:r>
          </a:p>
          <a:p>
            <a:pPr lvl="2">
              <a:buNone/>
            </a:pPr>
            <a:r>
              <a:rPr lang="en-US" dirty="0" smtClean="0"/>
              <a:t>(being </a:t>
            </a:r>
            <a:r>
              <a:rPr lang="en-US" dirty="0" err="1" smtClean="0"/>
              <a:t>mixi</a:t>
            </a:r>
            <a:r>
              <a:rPr lang="en-US" dirty="0" smtClean="0"/>
              <a:t> purchased)</a:t>
            </a:r>
          </a:p>
          <a:p>
            <a:pPr lvl="2">
              <a:buNone/>
            </a:pPr>
            <a:r>
              <a:rPr lang="en-US" dirty="0" smtClean="0"/>
              <a:t>Cash a/c 	Dr.			150</a:t>
            </a:r>
          </a:p>
          <a:p>
            <a:pPr lvl="2">
              <a:buNone/>
            </a:pPr>
            <a:r>
              <a:rPr lang="en-US" dirty="0" smtClean="0"/>
              <a:t>		To cycle a/c				150</a:t>
            </a:r>
          </a:p>
          <a:p>
            <a:pPr lvl="2">
              <a:buNone/>
            </a:pPr>
            <a:r>
              <a:rPr lang="en-US" dirty="0" smtClean="0"/>
              <a:t>(being cycle sold)</a:t>
            </a:r>
          </a:p>
          <a:p>
            <a:pPr lvl="2">
              <a:buNone/>
            </a:pPr>
            <a:r>
              <a:rPr lang="en-US" dirty="0" smtClean="0"/>
              <a:t>Purchases a/c  Dr.			240</a:t>
            </a:r>
          </a:p>
          <a:p>
            <a:pPr lvl="2">
              <a:buNone/>
            </a:pPr>
            <a:r>
              <a:rPr lang="en-US" dirty="0" smtClean="0"/>
              <a:t>		To Mahesh a/c				240</a:t>
            </a:r>
          </a:p>
          <a:p>
            <a:pPr lvl="2">
              <a:buNone/>
            </a:pPr>
            <a:r>
              <a:rPr lang="en-US" dirty="0" smtClean="0"/>
              <a:t>Purchases a/c 	Dr.			150</a:t>
            </a:r>
          </a:p>
          <a:p>
            <a:pPr lvl="2">
              <a:buNone/>
            </a:pPr>
            <a:r>
              <a:rPr lang="en-US" dirty="0" smtClean="0"/>
              <a:t>		To </a:t>
            </a:r>
            <a:r>
              <a:rPr lang="en-US" dirty="0" err="1" smtClean="0"/>
              <a:t>Gopi</a:t>
            </a:r>
            <a:r>
              <a:rPr lang="en-US" dirty="0" smtClean="0"/>
              <a:t> a/c				150</a:t>
            </a:r>
          </a:p>
          <a:p>
            <a:pPr lvl="2">
              <a:buNone/>
            </a:pPr>
            <a:r>
              <a:rPr lang="en-US" dirty="0" smtClean="0"/>
              <a:t>Bank a/c 	Dr.			250</a:t>
            </a:r>
          </a:p>
          <a:p>
            <a:pPr lvl="2">
              <a:buNone/>
            </a:pPr>
            <a:r>
              <a:rPr lang="en-US" dirty="0" smtClean="0"/>
              <a:t>		To Cash a/c				250</a:t>
            </a:r>
          </a:p>
          <a:p>
            <a:pPr lvl="2">
              <a:buNone/>
            </a:pPr>
            <a:r>
              <a:rPr lang="en-US" dirty="0" smtClean="0"/>
              <a:t>Cash a/c	Dr.			300		</a:t>
            </a:r>
          </a:p>
          <a:p>
            <a:pPr lvl="2">
              <a:buNone/>
            </a:pPr>
            <a:r>
              <a:rPr lang="en-US" dirty="0" smtClean="0"/>
              <a:t>		To Bank a/c				300</a:t>
            </a:r>
          </a:p>
          <a:p>
            <a:pPr lvl="2">
              <a:buNone/>
            </a:pPr>
            <a:endParaRPr lang="en-US" dirty="0" smtClean="0"/>
          </a:p>
          <a:p>
            <a:pPr lvl="2">
              <a:buNone/>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19800"/>
          </a:xfrm>
        </p:spPr>
        <p:txBody>
          <a:bodyPr/>
          <a:lstStyle/>
          <a:p>
            <a:pPr>
              <a:buNone/>
            </a:pPr>
            <a:r>
              <a:rPr lang="en-US" sz="2400" dirty="0" smtClean="0"/>
              <a:t>Received cash from Deepak – Cash a/c	Dr.	154</a:t>
            </a:r>
          </a:p>
          <a:p>
            <a:pPr>
              <a:buNone/>
            </a:pPr>
            <a:r>
              <a:rPr lang="en-US" sz="2400" dirty="0" smtClean="0"/>
              <a:t>						To Deepak a/c		154</a:t>
            </a:r>
          </a:p>
          <a:p>
            <a:pPr>
              <a:buNone/>
            </a:pPr>
            <a:endParaRPr lang="en-US" dirty="0" smtClean="0"/>
          </a:p>
          <a:p>
            <a:pPr>
              <a:buNone/>
            </a:pPr>
            <a:r>
              <a:rPr lang="en-US" sz="2400" dirty="0" smtClean="0"/>
              <a:t>Cash paid to Ajay</a:t>
            </a:r>
            <a:r>
              <a:rPr lang="en-US" dirty="0" smtClean="0"/>
              <a:t> – </a:t>
            </a:r>
            <a:r>
              <a:rPr lang="en-US" sz="2000" dirty="0" smtClean="0">
                <a:solidFill>
                  <a:srgbClr val="FF0000"/>
                </a:solidFill>
              </a:rPr>
              <a:t>Ajay a/c 	Dr</a:t>
            </a:r>
            <a:r>
              <a:rPr lang="en-US" sz="2000" dirty="0" smtClean="0"/>
              <a:t>.		200</a:t>
            </a:r>
          </a:p>
          <a:p>
            <a:pPr lvl="8">
              <a:buNone/>
            </a:pPr>
            <a:r>
              <a:rPr lang="en-US" dirty="0" smtClean="0"/>
              <a:t>		To Cash a/c		200</a:t>
            </a:r>
          </a:p>
          <a:p>
            <a:pPr lvl="8">
              <a:buNone/>
            </a:pPr>
            <a:endParaRPr lang="en-US" dirty="0" smtClean="0"/>
          </a:p>
          <a:p>
            <a:pPr lvl="8">
              <a:buNone/>
            </a:pPr>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1193590" y="304800"/>
            <a:ext cx="6756819"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smtClean="0"/>
              <a:t>LEDGER</a:t>
            </a:r>
          </a:p>
          <a:p>
            <a:r>
              <a:rPr lang="en-US" dirty="0" smtClean="0"/>
              <a:t>After </a:t>
            </a:r>
            <a:r>
              <a:rPr lang="en-US" dirty="0" err="1" smtClean="0"/>
              <a:t>journalising</a:t>
            </a:r>
            <a:r>
              <a:rPr lang="en-US" dirty="0" smtClean="0"/>
              <a:t> the transactions, the entries in the Journal are transferred to appropriate accounts in the ledger to know the exact position of each account on any particular date. </a:t>
            </a:r>
          </a:p>
          <a:p>
            <a:r>
              <a:rPr lang="en-US" dirty="0" smtClean="0"/>
              <a:t>Ledger is a book in which various personal, real, nominal accounts are opened and posing are made.</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All business transactions are first recorded in the journal and then recorded in ledger. </a:t>
            </a:r>
          </a:p>
          <a:p>
            <a:r>
              <a:rPr lang="en-US" dirty="0" smtClean="0"/>
              <a:t>The process of transferring the transactions from journal to the ledger is called Posting.</a:t>
            </a:r>
          </a:p>
          <a:p>
            <a:pPr>
              <a:buNone/>
            </a:pPr>
            <a:r>
              <a:rPr lang="en-US" sz="1400" dirty="0" smtClean="0"/>
              <a:t>PROFORMA OF LEDGER</a:t>
            </a:r>
          </a:p>
          <a:p>
            <a:pPr>
              <a:buNone/>
            </a:pPr>
            <a:r>
              <a:rPr lang="en-US" sz="1400" dirty="0" smtClean="0"/>
              <a:t>Dr.                                                                                                                                                                                             Cr.</a:t>
            </a:r>
          </a:p>
          <a:p>
            <a:pPr>
              <a:buNone/>
            </a:pPr>
            <a:r>
              <a:rPr lang="en-US" dirty="0" smtClean="0"/>
              <a:t>_______________________________________</a:t>
            </a:r>
          </a:p>
          <a:p>
            <a:pPr>
              <a:buNone/>
            </a:pPr>
            <a:r>
              <a:rPr lang="en-US" sz="1400" dirty="0" smtClean="0"/>
              <a:t>Date            Particular                                  Amount              Date            Particular                                     Amount</a:t>
            </a:r>
          </a:p>
          <a:p>
            <a:pPr>
              <a:buNone/>
            </a:pPr>
            <a:r>
              <a:rPr lang="en-US" dirty="0" smtClean="0"/>
              <a:t>_______________________________________</a:t>
            </a:r>
            <a:endParaRPr lang="en-US" dirty="0"/>
          </a:p>
        </p:txBody>
      </p:sp>
      <p:cxnSp>
        <p:nvCxnSpPr>
          <p:cNvPr id="5" name="Straight Connector 4"/>
          <p:cNvCxnSpPr/>
          <p:nvPr/>
        </p:nvCxnSpPr>
        <p:spPr>
          <a:xfrm rot="5400000">
            <a:off x="152400" y="4572000"/>
            <a:ext cx="2133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3238500" y="4686300"/>
            <a:ext cx="2362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2057400" y="4648200"/>
            <a:ext cx="2286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3886994" y="4648200"/>
            <a:ext cx="2437606"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6210300" y="4610100"/>
            <a:ext cx="22098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Autofit/>
          </a:bodyPr>
          <a:lstStyle/>
          <a:p>
            <a:r>
              <a:rPr lang="en-US" sz="2200" dirty="0" err="1" smtClean="0">
                <a:latin typeface="Times New Roman" pitchFamily="18" charset="0"/>
                <a:cs typeface="Times New Roman" pitchFamily="18" charset="0"/>
              </a:rPr>
              <a:t>Journalise</a:t>
            </a:r>
            <a:r>
              <a:rPr lang="en-US" sz="2200" dirty="0" smtClean="0">
                <a:latin typeface="Times New Roman" pitchFamily="18" charset="0"/>
                <a:cs typeface="Times New Roman" pitchFamily="18" charset="0"/>
              </a:rPr>
              <a:t> the following transactions and post them in ledger</a:t>
            </a:r>
          </a:p>
          <a:p>
            <a:pPr>
              <a:buAutoNum type="arabicPeriod"/>
            </a:pPr>
            <a:r>
              <a:rPr lang="en-US" sz="2200" dirty="0" smtClean="0">
                <a:latin typeface="Times New Roman" pitchFamily="18" charset="0"/>
                <a:cs typeface="Times New Roman" pitchFamily="18" charset="0"/>
              </a:rPr>
              <a:t>Ram commenced the business Rs.50000    --    Cash a/c 	Dr</a:t>
            </a:r>
          </a:p>
          <a:p>
            <a:pPr>
              <a:buAutoNum type="arabicPeriod"/>
            </a:pPr>
            <a:r>
              <a:rPr lang="en-US" sz="2200" dirty="0" smtClean="0">
                <a:latin typeface="Times New Roman" pitchFamily="18" charset="0"/>
                <a:cs typeface="Times New Roman" pitchFamily="18" charset="0"/>
              </a:rPr>
              <a:t>                                          		                     To ram capital a/c                                                               </a:t>
            </a:r>
          </a:p>
          <a:p>
            <a:pPr>
              <a:buNone/>
            </a:pPr>
            <a:r>
              <a:rPr lang="en-US" sz="2200" dirty="0" smtClean="0">
                <a:latin typeface="Times New Roman" pitchFamily="18" charset="0"/>
                <a:cs typeface="Times New Roman" pitchFamily="18" charset="0"/>
              </a:rPr>
              <a:t>2. Deposited in bank Rs.40000  --	Bank a/c 		Dr.</a:t>
            </a:r>
          </a:p>
          <a:p>
            <a:pPr>
              <a:buNone/>
            </a:pPr>
            <a:r>
              <a:rPr lang="en-US" sz="2200" dirty="0" smtClean="0">
                <a:latin typeface="Times New Roman" pitchFamily="18" charset="0"/>
                <a:cs typeface="Times New Roman" pitchFamily="18" charset="0"/>
              </a:rPr>
              <a:t>					                             To Cash a/c</a:t>
            </a:r>
          </a:p>
          <a:p>
            <a:pPr>
              <a:buNone/>
            </a:pPr>
            <a:r>
              <a:rPr lang="en-US" sz="2200" dirty="0" smtClean="0">
                <a:latin typeface="Times New Roman" pitchFamily="18" charset="0"/>
                <a:cs typeface="Times New Roman" pitchFamily="18" charset="0"/>
              </a:rPr>
              <a:t>3. Purchased machinery payment made by </a:t>
            </a:r>
            <a:r>
              <a:rPr lang="en-US" sz="2200" dirty="0" err="1" smtClean="0">
                <a:latin typeface="Times New Roman" pitchFamily="18" charset="0"/>
                <a:cs typeface="Times New Roman" pitchFamily="18" charset="0"/>
              </a:rPr>
              <a:t>cheque</a:t>
            </a:r>
            <a:r>
              <a:rPr lang="en-US" sz="2200" dirty="0" smtClean="0">
                <a:latin typeface="Times New Roman" pitchFamily="18" charset="0"/>
                <a:cs typeface="Times New Roman" pitchFamily="18" charset="0"/>
              </a:rPr>
              <a:t> Rs.20000   --                               					Machinery a/c 	Dr.</a:t>
            </a:r>
          </a:p>
          <a:p>
            <a:pPr>
              <a:buNone/>
            </a:pPr>
            <a:r>
              <a:rPr lang="en-US" sz="2200" dirty="0" smtClean="0">
                <a:latin typeface="Times New Roman" pitchFamily="18" charset="0"/>
                <a:cs typeface="Times New Roman" pitchFamily="18" charset="0"/>
              </a:rPr>
              <a:t>							   To Bank a/c                                                                                        </a:t>
            </a:r>
          </a:p>
          <a:p>
            <a:pPr>
              <a:buNone/>
            </a:pPr>
            <a:r>
              <a:rPr lang="en-US" sz="2200" dirty="0" smtClean="0">
                <a:latin typeface="Times New Roman" pitchFamily="18" charset="0"/>
                <a:cs typeface="Times New Roman" pitchFamily="18" charset="0"/>
              </a:rPr>
              <a:t>4received commission </a:t>
            </a:r>
            <a:r>
              <a:rPr lang="en-US" sz="2200" dirty="0" err="1" smtClean="0">
                <a:latin typeface="Times New Roman" pitchFamily="18" charset="0"/>
                <a:cs typeface="Times New Roman" pitchFamily="18" charset="0"/>
              </a:rPr>
              <a:t>sarath</a:t>
            </a:r>
            <a:r>
              <a:rPr lang="en-US" sz="2200" dirty="0" smtClean="0">
                <a:latin typeface="Times New Roman" pitchFamily="18" charset="0"/>
                <a:cs typeface="Times New Roman" pitchFamily="18" charset="0"/>
              </a:rPr>
              <a:t> Rs.4000  cash a/c		Dr.</a:t>
            </a:r>
          </a:p>
          <a:p>
            <a:pPr>
              <a:buNone/>
            </a:pPr>
            <a:r>
              <a:rPr lang="en-US" sz="2200" dirty="0" smtClean="0">
                <a:latin typeface="Times New Roman" pitchFamily="18" charset="0"/>
                <a:cs typeface="Times New Roman" pitchFamily="18" charset="0"/>
              </a:rPr>
              <a:t>							To commission a/c</a:t>
            </a:r>
          </a:p>
          <a:p>
            <a:pPr>
              <a:buNone/>
            </a:pPr>
            <a:endParaRPr lang="en-US" sz="2200" dirty="0" smtClean="0">
              <a:latin typeface="Times New Roman" pitchFamily="18" charset="0"/>
              <a:cs typeface="Times New Roman" pitchFamily="18" charset="0"/>
            </a:endParaRPr>
          </a:p>
          <a:p>
            <a:pPr>
              <a:buNone/>
            </a:pPr>
            <a:r>
              <a:rPr lang="en-US" sz="2200" dirty="0" smtClean="0">
                <a:latin typeface="Times New Roman" pitchFamily="18" charset="0"/>
                <a:cs typeface="Times New Roman" pitchFamily="18" charset="0"/>
              </a:rPr>
              <a:t>5. Paid salary to </a:t>
            </a:r>
            <a:r>
              <a:rPr lang="en-US" sz="2200" dirty="0" err="1" smtClean="0">
                <a:latin typeface="Times New Roman" pitchFamily="18" charset="0"/>
                <a:cs typeface="Times New Roman" pitchFamily="18" charset="0"/>
              </a:rPr>
              <a:t>Arun</a:t>
            </a:r>
            <a:r>
              <a:rPr lang="en-US" sz="2200" dirty="0" smtClean="0">
                <a:latin typeface="Times New Roman" pitchFamily="18" charset="0"/>
                <a:cs typeface="Times New Roman" pitchFamily="18" charset="0"/>
              </a:rPr>
              <a:t> Rs.3000      Salary a/c	Dr.</a:t>
            </a:r>
          </a:p>
          <a:p>
            <a:pPr>
              <a:buNone/>
            </a:pPr>
            <a:r>
              <a:rPr lang="en-US" sz="2200" dirty="0" smtClean="0">
                <a:latin typeface="Times New Roman" pitchFamily="18" charset="0"/>
                <a:cs typeface="Times New Roman" pitchFamily="18" charset="0"/>
              </a:rPr>
              <a:t>						To cash a/c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609600" y="304800"/>
          <a:ext cx="7772400" cy="2103120"/>
        </p:xfrm>
        <a:graphic>
          <a:graphicData uri="http://schemas.openxmlformats.org/drawingml/2006/table">
            <a:tbl>
              <a:tblPr firstRow="1" bandRow="1">
                <a:tableStyleId>{5940675A-B579-460E-94D1-54222C63F5DA}</a:tableStyleId>
              </a:tblPr>
              <a:tblGrid>
                <a:gridCol w="719666"/>
                <a:gridCol w="2087034"/>
                <a:gridCol w="1079500"/>
                <a:gridCol w="791634"/>
                <a:gridCol w="2015066"/>
                <a:gridCol w="1079500"/>
              </a:tblGrid>
              <a:tr h="272995">
                <a:tc>
                  <a:txBody>
                    <a:bodyPr/>
                    <a:lstStyle/>
                    <a:p>
                      <a:r>
                        <a:rPr lang="en-US" dirty="0" smtClean="0"/>
                        <a:t>Date</a:t>
                      </a:r>
                      <a:r>
                        <a:rPr lang="en-US" baseline="0" dirty="0" smtClean="0"/>
                        <a:t> </a:t>
                      </a:r>
                      <a:endParaRPr lang="en-US" dirty="0"/>
                    </a:p>
                  </a:txBody>
                  <a:tcPr/>
                </a:tc>
                <a:tc>
                  <a:txBody>
                    <a:bodyPr/>
                    <a:lstStyle/>
                    <a:p>
                      <a:r>
                        <a:rPr lang="en-US" dirty="0" smtClean="0"/>
                        <a:t>Particular</a:t>
                      </a:r>
                      <a:endParaRPr lang="en-US" dirty="0"/>
                    </a:p>
                  </a:txBody>
                  <a:tcPr/>
                </a:tc>
                <a:tc>
                  <a:txBody>
                    <a:bodyPr/>
                    <a:lstStyle/>
                    <a:p>
                      <a:r>
                        <a:rPr lang="en-US" dirty="0" smtClean="0"/>
                        <a:t>Amount</a:t>
                      </a:r>
                      <a:endParaRPr lang="en-US" dirty="0"/>
                    </a:p>
                  </a:txBody>
                  <a:tcPr/>
                </a:tc>
                <a:tc>
                  <a:txBody>
                    <a:bodyPr/>
                    <a:lstStyle/>
                    <a:p>
                      <a:r>
                        <a:rPr lang="en-US" dirty="0" smtClean="0"/>
                        <a:t>Date</a:t>
                      </a:r>
                      <a:endParaRPr lang="en-US" dirty="0"/>
                    </a:p>
                  </a:txBody>
                  <a:tcPr/>
                </a:tc>
                <a:tc>
                  <a:txBody>
                    <a:bodyPr/>
                    <a:lstStyle/>
                    <a:p>
                      <a:r>
                        <a:rPr lang="en-US" dirty="0" smtClean="0"/>
                        <a:t>Particular</a:t>
                      </a:r>
                      <a:endParaRPr lang="en-US" dirty="0"/>
                    </a:p>
                  </a:txBody>
                  <a:tcPr/>
                </a:tc>
                <a:tc>
                  <a:txBody>
                    <a:bodyPr/>
                    <a:lstStyle/>
                    <a:p>
                      <a:r>
                        <a:rPr lang="en-US" dirty="0" smtClean="0"/>
                        <a:t>Amt</a:t>
                      </a:r>
                      <a:endParaRPr lang="en-US" dirty="0"/>
                    </a:p>
                  </a:txBody>
                  <a:tcPr/>
                </a:tc>
              </a:tr>
              <a:tr h="1296725">
                <a:tc>
                  <a:txBody>
                    <a:bodyPr/>
                    <a:lstStyle/>
                    <a:p>
                      <a:endParaRPr lang="en-US" dirty="0"/>
                    </a:p>
                  </a:txBody>
                  <a:tcPr/>
                </a:tc>
                <a:tc>
                  <a:txBody>
                    <a:bodyPr/>
                    <a:lstStyle/>
                    <a:p>
                      <a:r>
                        <a:rPr lang="en-US" dirty="0" smtClean="0"/>
                        <a:t>To Ram</a:t>
                      </a:r>
                      <a:r>
                        <a:rPr lang="en-US" baseline="0" dirty="0" smtClean="0"/>
                        <a:t> capital</a:t>
                      </a:r>
                    </a:p>
                    <a:p>
                      <a:r>
                        <a:rPr lang="en-US" dirty="0" smtClean="0"/>
                        <a:t>To Commission</a:t>
                      </a:r>
                    </a:p>
                    <a:p>
                      <a:endParaRPr lang="en-US" dirty="0" smtClean="0"/>
                    </a:p>
                    <a:p>
                      <a:endParaRPr lang="en-US" dirty="0"/>
                    </a:p>
                  </a:txBody>
                  <a:tcPr/>
                </a:tc>
                <a:tc>
                  <a:txBody>
                    <a:bodyPr/>
                    <a:lstStyle/>
                    <a:p>
                      <a:r>
                        <a:rPr lang="en-US" dirty="0" smtClean="0"/>
                        <a:t>50000</a:t>
                      </a:r>
                    </a:p>
                    <a:p>
                      <a:r>
                        <a:rPr lang="en-US" dirty="0" smtClean="0"/>
                        <a:t>  4000</a:t>
                      </a:r>
                    </a:p>
                    <a:p>
                      <a:endParaRPr lang="en-US" dirty="0" smtClean="0"/>
                    </a:p>
                    <a:p>
                      <a:endParaRPr lang="en-US" dirty="0" smtClean="0"/>
                    </a:p>
                    <a:p>
                      <a:r>
                        <a:rPr lang="en-US" dirty="0" smtClean="0"/>
                        <a:t>54000</a:t>
                      </a:r>
                      <a:endParaRPr lang="en-US" dirty="0"/>
                    </a:p>
                  </a:txBody>
                  <a:tcPr/>
                </a:tc>
                <a:tc>
                  <a:txBody>
                    <a:bodyPr/>
                    <a:lstStyle/>
                    <a:p>
                      <a:endParaRPr lang="en-US" dirty="0"/>
                    </a:p>
                  </a:txBody>
                  <a:tcPr/>
                </a:tc>
                <a:tc>
                  <a:txBody>
                    <a:bodyPr/>
                    <a:lstStyle/>
                    <a:p>
                      <a:r>
                        <a:rPr lang="en-US" dirty="0" smtClean="0"/>
                        <a:t>By Bank</a:t>
                      </a:r>
                    </a:p>
                    <a:p>
                      <a:r>
                        <a:rPr lang="en-US" dirty="0" smtClean="0"/>
                        <a:t>By Salary</a:t>
                      </a:r>
                      <a:r>
                        <a:rPr lang="en-US" baseline="0" dirty="0" smtClean="0"/>
                        <a:t> a/c</a:t>
                      </a:r>
                    </a:p>
                    <a:p>
                      <a:endParaRPr lang="en-US" baseline="0" dirty="0" smtClean="0"/>
                    </a:p>
                    <a:p>
                      <a:r>
                        <a:rPr lang="en-US" baseline="0" dirty="0" smtClean="0"/>
                        <a:t>By balance c/d</a:t>
                      </a:r>
                      <a:endParaRPr lang="en-US" dirty="0"/>
                    </a:p>
                  </a:txBody>
                  <a:tcPr/>
                </a:tc>
                <a:tc>
                  <a:txBody>
                    <a:bodyPr/>
                    <a:lstStyle/>
                    <a:p>
                      <a:r>
                        <a:rPr lang="en-US" dirty="0" smtClean="0"/>
                        <a:t>40000</a:t>
                      </a:r>
                    </a:p>
                    <a:p>
                      <a:r>
                        <a:rPr lang="en-US" dirty="0" smtClean="0"/>
                        <a:t>3000</a:t>
                      </a:r>
                    </a:p>
                    <a:p>
                      <a:endParaRPr lang="en-US" dirty="0" smtClean="0"/>
                    </a:p>
                    <a:p>
                      <a:r>
                        <a:rPr lang="en-US" smtClean="0"/>
                        <a:t>11000</a:t>
                      </a:r>
                      <a:endParaRPr lang="en-US" dirty="0" smtClean="0"/>
                    </a:p>
                    <a:p>
                      <a:endParaRPr lang="en-US" dirty="0" smtClean="0"/>
                    </a:p>
                    <a:p>
                      <a:r>
                        <a:rPr lang="en-US" dirty="0" smtClean="0"/>
                        <a:t>54000</a:t>
                      </a:r>
                      <a:endParaRPr lang="en-US" dirty="0"/>
                    </a:p>
                  </a:txBody>
                  <a:tcPr/>
                </a:tc>
              </a:tr>
            </a:tbl>
          </a:graphicData>
        </a:graphic>
      </p:graphicFrame>
      <p:graphicFrame>
        <p:nvGraphicFramePr>
          <p:cNvPr id="7" name="Content Placeholder 5"/>
          <p:cNvGraphicFramePr>
            <a:graphicFrameLocks/>
          </p:cNvGraphicFramePr>
          <p:nvPr/>
        </p:nvGraphicFramePr>
        <p:xfrm>
          <a:off x="533400" y="4495800"/>
          <a:ext cx="8229600" cy="1752600"/>
        </p:xfrm>
        <a:graphic>
          <a:graphicData uri="http://schemas.openxmlformats.org/drawingml/2006/table">
            <a:tbl>
              <a:tblPr firstRow="1" bandRow="1">
                <a:tableStyleId>{5940675A-B579-460E-94D1-54222C63F5DA}</a:tableStyleId>
              </a:tblPr>
              <a:tblGrid>
                <a:gridCol w="762000"/>
                <a:gridCol w="1981200"/>
                <a:gridCol w="1371600"/>
                <a:gridCol w="762000"/>
                <a:gridCol w="1981200"/>
                <a:gridCol w="1371600"/>
              </a:tblGrid>
              <a:tr h="876300">
                <a:tc>
                  <a:txBody>
                    <a:bodyPr/>
                    <a:lstStyle/>
                    <a:p>
                      <a:r>
                        <a:rPr lang="en-US" dirty="0" smtClean="0"/>
                        <a:t>Date</a:t>
                      </a:r>
                      <a:r>
                        <a:rPr lang="en-US" baseline="0" dirty="0" smtClean="0"/>
                        <a:t> </a:t>
                      </a:r>
                      <a:endParaRPr lang="en-US" dirty="0"/>
                    </a:p>
                  </a:txBody>
                  <a:tcPr/>
                </a:tc>
                <a:tc>
                  <a:txBody>
                    <a:bodyPr/>
                    <a:lstStyle/>
                    <a:p>
                      <a:r>
                        <a:rPr lang="en-US" dirty="0" smtClean="0"/>
                        <a:t>Date</a:t>
                      </a:r>
                      <a:r>
                        <a:rPr lang="en-US" baseline="0" dirty="0" smtClean="0"/>
                        <a:t> </a:t>
                      </a:r>
                      <a:endParaRPr lang="en-US" dirty="0"/>
                    </a:p>
                  </a:txBody>
                  <a:tcPr/>
                </a:tc>
                <a:tc>
                  <a:txBody>
                    <a:bodyPr/>
                    <a:lstStyle/>
                    <a:p>
                      <a:r>
                        <a:rPr lang="en-US" dirty="0" smtClean="0"/>
                        <a:t>Amount</a:t>
                      </a:r>
                      <a:endParaRPr lang="en-US" dirty="0"/>
                    </a:p>
                  </a:txBody>
                  <a:tcPr/>
                </a:tc>
                <a:tc>
                  <a:txBody>
                    <a:bodyPr/>
                    <a:lstStyle/>
                    <a:p>
                      <a:r>
                        <a:rPr lang="en-US" dirty="0" smtClean="0"/>
                        <a:t>Date</a:t>
                      </a:r>
                      <a:endParaRPr lang="en-US" dirty="0"/>
                    </a:p>
                  </a:txBody>
                  <a:tcPr/>
                </a:tc>
                <a:tc>
                  <a:txBody>
                    <a:bodyPr/>
                    <a:lstStyle/>
                    <a:p>
                      <a:r>
                        <a:rPr lang="en-US" dirty="0" smtClean="0"/>
                        <a:t>Particular</a:t>
                      </a:r>
                      <a:endParaRPr lang="en-US" dirty="0"/>
                    </a:p>
                  </a:txBody>
                  <a:tcPr/>
                </a:tc>
                <a:tc>
                  <a:txBody>
                    <a:bodyPr/>
                    <a:lstStyle/>
                    <a:p>
                      <a:r>
                        <a:rPr lang="en-US" dirty="0" smtClean="0"/>
                        <a:t>Amt</a:t>
                      </a:r>
                      <a:endParaRPr lang="en-US" dirty="0"/>
                    </a:p>
                  </a:txBody>
                  <a:tcPr/>
                </a:tc>
              </a:tr>
              <a:tr h="876300">
                <a:tc>
                  <a:txBody>
                    <a:bodyPr/>
                    <a:lstStyle/>
                    <a:p>
                      <a:endParaRPr lang="en-US" dirty="0"/>
                    </a:p>
                  </a:txBody>
                  <a:tcPr/>
                </a:tc>
                <a:tc>
                  <a:txBody>
                    <a:bodyPr/>
                    <a:lstStyle/>
                    <a:p>
                      <a:r>
                        <a:rPr lang="en-US" dirty="0" smtClean="0"/>
                        <a:t>To cash</a:t>
                      </a:r>
                      <a:endParaRPr lang="en-US" dirty="0"/>
                    </a:p>
                  </a:txBody>
                  <a:tcPr/>
                </a:tc>
                <a:tc>
                  <a:txBody>
                    <a:bodyPr/>
                    <a:lstStyle/>
                    <a:p>
                      <a:r>
                        <a:rPr lang="en-US" dirty="0" smtClean="0"/>
                        <a:t>40000</a:t>
                      </a:r>
                      <a:endParaRPr lang="en-US" dirty="0"/>
                    </a:p>
                  </a:txBody>
                  <a:tcPr/>
                </a:tc>
                <a:tc>
                  <a:txBody>
                    <a:bodyPr/>
                    <a:lstStyle/>
                    <a:p>
                      <a:endParaRPr lang="en-US" dirty="0"/>
                    </a:p>
                  </a:txBody>
                  <a:tcPr/>
                </a:tc>
                <a:tc>
                  <a:txBody>
                    <a:bodyPr/>
                    <a:lstStyle/>
                    <a:p>
                      <a:r>
                        <a:rPr lang="en-US" dirty="0" smtClean="0"/>
                        <a:t>By  Machinery</a:t>
                      </a:r>
                      <a:endParaRPr lang="en-US" dirty="0"/>
                    </a:p>
                  </a:txBody>
                  <a:tcPr/>
                </a:tc>
                <a:tc>
                  <a:txBody>
                    <a:bodyPr/>
                    <a:lstStyle/>
                    <a:p>
                      <a:r>
                        <a:rPr lang="en-US" dirty="0" smtClean="0"/>
                        <a:t>20000</a:t>
                      </a:r>
                      <a:endParaRPr lang="en-US" dirty="0"/>
                    </a:p>
                  </a:txBody>
                  <a:tcPr/>
                </a:tc>
              </a:tr>
            </a:tbl>
          </a:graphicData>
        </a:graphic>
      </p:graphicFrame>
      <p:graphicFrame>
        <p:nvGraphicFramePr>
          <p:cNvPr id="9" name="Content Placeholder 5"/>
          <p:cNvGraphicFramePr>
            <a:graphicFrameLocks/>
          </p:cNvGraphicFramePr>
          <p:nvPr/>
        </p:nvGraphicFramePr>
        <p:xfrm>
          <a:off x="457200" y="3030582"/>
          <a:ext cx="8229600" cy="931817"/>
        </p:xfrm>
        <a:graphic>
          <a:graphicData uri="http://schemas.openxmlformats.org/drawingml/2006/table">
            <a:tbl>
              <a:tblPr firstRow="1" bandRow="1">
                <a:tableStyleId>{5940675A-B579-460E-94D1-54222C63F5DA}</a:tableStyleId>
              </a:tblPr>
              <a:tblGrid>
                <a:gridCol w="762000"/>
                <a:gridCol w="1981200"/>
                <a:gridCol w="1371600"/>
                <a:gridCol w="762000"/>
                <a:gridCol w="1981200"/>
                <a:gridCol w="1371600"/>
              </a:tblGrid>
              <a:tr h="348342">
                <a:tc>
                  <a:txBody>
                    <a:bodyPr/>
                    <a:lstStyle/>
                    <a:p>
                      <a:r>
                        <a:rPr lang="en-US" dirty="0" smtClean="0"/>
                        <a:t>Date</a:t>
                      </a:r>
                      <a:r>
                        <a:rPr lang="en-US" baseline="0" dirty="0" smtClean="0"/>
                        <a:t> </a:t>
                      </a:r>
                      <a:endParaRPr lang="en-US" dirty="0"/>
                    </a:p>
                  </a:txBody>
                  <a:tcPr/>
                </a:tc>
                <a:tc>
                  <a:txBody>
                    <a:bodyPr/>
                    <a:lstStyle/>
                    <a:p>
                      <a:r>
                        <a:rPr lang="en-US" dirty="0" smtClean="0"/>
                        <a:t>Particular</a:t>
                      </a:r>
                      <a:endParaRPr lang="en-US" dirty="0"/>
                    </a:p>
                  </a:txBody>
                  <a:tcPr/>
                </a:tc>
                <a:tc>
                  <a:txBody>
                    <a:bodyPr/>
                    <a:lstStyle/>
                    <a:p>
                      <a:r>
                        <a:rPr lang="en-US" dirty="0" smtClean="0"/>
                        <a:t>Amount</a:t>
                      </a:r>
                      <a:endParaRPr lang="en-US" dirty="0"/>
                    </a:p>
                  </a:txBody>
                  <a:tcPr/>
                </a:tc>
                <a:tc>
                  <a:txBody>
                    <a:bodyPr/>
                    <a:lstStyle/>
                    <a:p>
                      <a:r>
                        <a:rPr lang="en-US" dirty="0" smtClean="0"/>
                        <a:t>Date</a:t>
                      </a:r>
                      <a:endParaRPr lang="en-US" dirty="0"/>
                    </a:p>
                  </a:txBody>
                  <a:tcPr/>
                </a:tc>
                <a:tc>
                  <a:txBody>
                    <a:bodyPr/>
                    <a:lstStyle/>
                    <a:p>
                      <a:r>
                        <a:rPr lang="en-US" dirty="0" smtClean="0"/>
                        <a:t>Particular</a:t>
                      </a:r>
                      <a:endParaRPr lang="en-US" dirty="0"/>
                    </a:p>
                  </a:txBody>
                  <a:tcPr/>
                </a:tc>
                <a:tc>
                  <a:txBody>
                    <a:bodyPr/>
                    <a:lstStyle/>
                    <a:p>
                      <a:r>
                        <a:rPr lang="en-US" dirty="0" smtClean="0"/>
                        <a:t>Amt</a:t>
                      </a:r>
                      <a:endParaRPr lang="en-US" dirty="0"/>
                    </a:p>
                  </a:txBody>
                  <a:tcPr/>
                </a:tc>
              </a:tr>
              <a:tr h="56605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By cash</a:t>
                      </a:r>
                      <a:endParaRPr lang="en-US" dirty="0"/>
                    </a:p>
                  </a:txBody>
                  <a:tcPr/>
                </a:tc>
                <a:tc>
                  <a:txBody>
                    <a:bodyPr/>
                    <a:lstStyle/>
                    <a:p>
                      <a:r>
                        <a:rPr lang="en-US" dirty="0" smtClean="0"/>
                        <a:t>50000</a:t>
                      </a:r>
                      <a:endParaRPr lang="en-US" dirty="0"/>
                    </a:p>
                  </a:txBody>
                  <a:tcPr/>
                </a:tc>
              </a:tr>
            </a:tbl>
          </a:graphicData>
        </a:graphic>
      </p:graphicFrame>
      <p:sp>
        <p:nvSpPr>
          <p:cNvPr id="10" name="Rectangle 9"/>
          <p:cNvSpPr/>
          <p:nvPr/>
        </p:nvSpPr>
        <p:spPr>
          <a:xfrm>
            <a:off x="4083404" y="304800"/>
            <a:ext cx="977191" cy="369332"/>
          </a:xfrm>
          <a:prstGeom prst="rect">
            <a:avLst/>
          </a:prstGeom>
        </p:spPr>
        <p:txBody>
          <a:bodyPr wrap="square">
            <a:spAutoFit/>
          </a:bodyPr>
          <a:lstStyle/>
          <a:p>
            <a:r>
              <a:rPr lang="en-US" dirty="0" smtClean="0"/>
              <a:t>Cash a/c</a:t>
            </a:r>
            <a:endParaRPr lang="en-US" dirty="0"/>
          </a:p>
        </p:txBody>
      </p:sp>
      <p:sp>
        <p:nvSpPr>
          <p:cNvPr id="11" name="Rectangle 10"/>
          <p:cNvSpPr/>
          <p:nvPr/>
        </p:nvSpPr>
        <p:spPr>
          <a:xfrm>
            <a:off x="3760367" y="2643664"/>
            <a:ext cx="1623265" cy="369332"/>
          </a:xfrm>
          <a:prstGeom prst="rect">
            <a:avLst/>
          </a:prstGeom>
        </p:spPr>
        <p:txBody>
          <a:bodyPr wrap="square">
            <a:spAutoFit/>
          </a:bodyPr>
          <a:lstStyle/>
          <a:p>
            <a:r>
              <a:rPr lang="en-US" dirty="0" smtClean="0"/>
              <a:t>Ram capital a/c</a:t>
            </a:r>
            <a:endParaRPr lang="en-US" dirty="0"/>
          </a:p>
        </p:txBody>
      </p:sp>
      <p:sp>
        <p:nvSpPr>
          <p:cNvPr id="15" name="Rectangle 14"/>
          <p:cNvSpPr/>
          <p:nvPr/>
        </p:nvSpPr>
        <p:spPr>
          <a:xfrm rot="296383">
            <a:off x="4015550" y="3936695"/>
            <a:ext cx="993221" cy="369332"/>
          </a:xfrm>
          <a:prstGeom prst="rect">
            <a:avLst/>
          </a:prstGeom>
        </p:spPr>
        <p:txBody>
          <a:bodyPr wrap="square">
            <a:spAutoFit/>
          </a:bodyPr>
          <a:lstStyle/>
          <a:p>
            <a:r>
              <a:rPr lang="en-US" dirty="0" smtClean="0"/>
              <a:t>Bank a/c</a:t>
            </a:r>
            <a:endParaRPr lang="en-US" dirty="0"/>
          </a:p>
        </p:txBody>
      </p:sp>
      <p:cxnSp>
        <p:nvCxnSpPr>
          <p:cNvPr id="17" name="Straight Connector 16"/>
          <p:cNvCxnSpPr/>
          <p:nvPr/>
        </p:nvCxnSpPr>
        <p:spPr>
          <a:xfrm>
            <a:off x="3429000" y="1981200"/>
            <a:ext cx="1066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315200" y="1981200"/>
            <a:ext cx="1143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533400"/>
          <a:ext cx="8229600" cy="741680"/>
        </p:xfrm>
        <a:graphic>
          <a:graphicData uri="http://schemas.openxmlformats.org/drawingml/2006/table">
            <a:tbl>
              <a:tblPr firstRow="1" bandRow="1">
                <a:tableStyleId>{5940675A-B579-460E-94D1-54222C63F5DA}</a:tableStyleId>
              </a:tblPr>
              <a:tblGrid>
                <a:gridCol w="762000"/>
                <a:gridCol w="1981200"/>
                <a:gridCol w="1371600"/>
                <a:gridCol w="685800"/>
                <a:gridCol w="2057400"/>
                <a:gridCol w="1371600"/>
              </a:tblGrid>
              <a:tr h="370840">
                <a:tc>
                  <a:txBody>
                    <a:bodyPr/>
                    <a:lstStyle/>
                    <a:p>
                      <a:r>
                        <a:rPr lang="en-US" dirty="0" smtClean="0"/>
                        <a:t>Date</a:t>
                      </a:r>
                      <a:r>
                        <a:rPr lang="en-US" baseline="0" dirty="0" smtClean="0"/>
                        <a:t> </a:t>
                      </a:r>
                      <a:endParaRPr lang="en-US" dirty="0"/>
                    </a:p>
                  </a:txBody>
                  <a:tcPr/>
                </a:tc>
                <a:tc>
                  <a:txBody>
                    <a:bodyPr/>
                    <a:lstStyle/>
                    <a:p>
                      <a:r>
                        <a:rPr lang="en-US" dirty="0" smtClean="0"/>
                        <a:t>Date</a:t>
                      </a:r>
                      <a:r>
                        <a:rPr lang="en-US" baseline="0" dirty="0" smtClean="0"/>
                        <a:t> </a:t>
                      </a:r>
                      <a:endParaRPr lang="en-US" dirty="0"/>
                    </a:p>
                  </a:txBody>
                  <a:tcPr/>
                </a:tc>
                <a:tc>
                  <a:txBody>
                    <a:bodyPr/>
                    <a:lstStyle/>
                    <a:p>
                      <a:r>
                        <a:rPr lang="en-US" dirty="0" smtClean="0"/>
                        <a:t>Amount</a:t>
                      </a:r>
                      <a:endParaRPr lang="en-US" dirty="0"/>
                    </a:p>
                  </a:txBody>
                  <a:tcPr/>
                </a:tc>
                <a:tc>
                  <a:txBody>
                    <a:bodyPr/>
                    <a:lstStyle/>
                    <a:p>
                      <a:r>
                        <a:rPr lang="en-US" dirty="0" smtClean="0"/>
                        <a:t>Date</a:t>
                      </a:r>
                      <a:endParaRPr lang="en-US" dirty="0"/>
                    </a:p>
                  </a:txBody>
                  <a:tcPr/>
                </a:tc>
                <a:tc>
                  <a:txBody>
                    <a:bodyPr/>
                    <a:lstStyle/>
                    <a:p>
                      <a:r>
                        <a:rPr lang="en-US" dirty="0" smtClean="0"/>
                        <a:t>Particular</a:t>
                      </a:r>
                      <a:endParaRPr lang="en-US" dirty="0"/>
                    </a:p>
                  </a:txBody>
                  <a:tcPr/>
                </a:tc>
                <a:tc>
                  <a:txBody>
                    <a:bodyPr/>
                    <a:lstStyle/>
                    <a:p>
                      <a:r>
                        <a:rPr lang="en-US" dirty="0" smtClean="0"/>
                        <a:t>Amt</a:t>
                      </a:r>
                      <a:endParaRPr lang="en-US" dirty="0"/>
                    </a:p>
                  </a:txBody>
                  <a:tcPr/>
                </a:tc>
              </a:tr>
              <a:tr h="37084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By cash</a:t>
                      </a:r>
                      <a:endParaRPr lang="en-US" dirty="0"/>
                    </a:p>
                  </a:txBody>
                  <a:tcPr/>
                </a:tc>
                <a:tc>
                  <a:txBody>
                    <a:bodyPr/>
                    <a:lstStyle/>
                    <a:p>
                      <a:r>
                        <a:rPr lang="en-US" dirty="0" smtClean="0"/>
                        <a:t>4000</a:t>
                      </a:r>
                      <a:endParaRPr lang="en-US" dirty="0"/>
                    </a:p>
                  </a:txBody>
                  <a:tcPr/>
                </a:tc>
              </a:tr>
            </a:tbl>
          </a:graphicData>
        </a:graphic>
      </p:graphicFrame>
      <p:graphicFrame>
        <p:nvGraphicFramePr>
          <p:cNvPr id="5" name="Content Placeholder 3"/>
          <p:cNvGraphicFramePr>
            <a:graphicFrameLocks/>
          </p:cNvGraphicFramePr>
          <p:nvPr/>
        </p:nvGraphicFramePr>
        <p:xfrm>
          <a:off x="685800" y="3048000"/>
          <a:ext cx="8229600" cy="731520"/>
        </p:xfrm>
        <a:graphic>
          <a:graphicData uri="http://schemas.openxmlformats.org/drawingml/2006/table">
            <a:tbl>
              <a:tblPr firstRow="1" bandRow="1">
                <a:tableStyleId>{5940675A-B579-460E-94D1-54222C63F5DA}</a:tableStyleId>
              </a:tblPr>
              <a:tblGrid>
                <a:gridCol w="762000"/>
                <a:gridCol w="1981200"/>
                <a:gridCol w="1524000"/>
                <a:gridCol w="1219200"/>
                <a:gridCol w="1371600"/>
                <a:gridCol w="1371600"/>
              </a:tblGrid>
              <a:tr h="0">
                <a:tc>
                  <a:txBody>
                    <a:bodyPr/>
                    <a:lstStyle/>
                    <a:p>
                      <a:r>
                        <a:rPr lang="en-US" dirty="0" smtClean="0"/>
                        <a:t>Date</a:t>
                      </a:r>
                      <a:r>
                        <a:rPr lang="en-US" baseline="0" dirty="0" smtClean="0"/>
                        <a:t> </a:t>
                      </a:r>
                      <a:endParaRPr lang="en-US" dirty="0"/>
                    </a:p>
                  </a:txBody>
                  <a:tcPr/>
                </a:tc>
                <a:tc>
                  <a:txBody>
                    <a:bodyPr/>
                    <a:lstStyle/>
                    <a:p>
                      <a:r>
                        <a:rPr lang="en-US" dirty="0" smtClean="0"/>
                        <a:t>particular</a:t>
                      </a:r>
                      <a:endParaRPr lang="en-US" dirty="0"/>
                    </a:p>
                  </a:txBody>
                  <a:tcPr/>
                </a:tc>
                <a:tc>
                  <a:txBody>
                    <a:bodyPr/>
                    <a:lstStyle/>
                    <a:p>
                      <a:r>
                        <a:rPr lang="en-US" dirty="0" smtClean="0"/>
                        <a:t>Amount</a:t>
                      </a:r>
                      <a:endParaRPr lang="en-US" dirty="0"/>
                    </a:p>
                  </a:txBody>
                  <a:tcPr/>
                </a:tc>
                <a:tc>
                  <a:txBody>
                    <a:bodyPr/>
                    <a:lstStyle/>
                    <a:p>
                      <a:r>
                        <a:rPr lang="en-US" dirty="0" smtClean="0"/>
                        <a:t>Date</a:t>
                      </a:r>
                      <a:endParaRPr lang="en-US" dirty="0"/>
                    </a:p>
                  </a:txBody>
                  <a:tcPr/>
                </a:tc>
                <a:tc>
                  <a:txBody>
                    <a:bodyPr/>
                    <a:lstStyle/>
                    <a:p>
                      <a:r>
                        <a:rPr lang="en-US" dirty="0" smtClean="0"/>
                        <a:t>Particular</a:t>
                      </a:r>
                      <a:endParaRPr lang="en-US" dirty="0"/>
                    </a:p>
                  </a:txBody>
                  <a:tcPr/>
                </a:tc>
                <a:tc>
                  <a:txBody>
                    <a:bodyPr/>
                    <a:lstStyle/>
                    <a:p>
                      <a:r>
                        <a:rPr lang="en-US" dirty="0" smtClean="0"/>
                        <a:t>Amt</a:t>
                      </a:r>
                      <a:endParaRPr lang="en-US" dirty="0"/>
                    </a:p>
                  </a:txBody>
                  <a:tcPr/>
                </a:tc>
              </a:tr>
              <a:tr h="0">
                <a:tc>
                  <a:txBody>
                    <a:bodyPr/>
                    <a:lstStyle/>
                    <a:p>
                      <a:endParaRPr lang="en-US"/>
                    </a:p>
                  </a:txBody>
                  <a:tcPr/>
                </a:tc>
                <a:tc>
                  <a:txBody>
                    <a:bodyPr/>
                    <a:lstStyle/>
                    <a:p>
                      <a:r>
                        <a:rPr lang="en-US" dirty="0" smtClean="0"/>
                        <a:t>To cash</a:t>
                      </a:r>
                      <a:endParaRPr lang="en-US" dirty="0"/>
                    </a:p>
                  </a:txBody>
                  <a:tcPr/>
                </a:tc>
                <a:tc>
                  <a:txBody>
                    <a:bodyPr/>
                    <a:lstStyle/>
                    <a:p>
                      <a:r>
                        <a:rPr lang="en-US" dirty="0" smtClean="0"/>
                        <a:t>30000</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6" name="Rectangle 5"/>
          <p:cNvSpPr/>
          <p:nvPr/>
        </p:nvSpPr>
        <p:spPr>
          <a:xfrm>
            <a:off x="3734751" y="304800"/>
            <a:ext cx="1674497" cy="369332"/>
          </a:xfrm>
          <a:prstGeom prst="rect">
            <a:avLst/>
          </a:prstGeom>
        </p:spPr>
        <p:txBody>
          <a:bodyPr wrap="square">
            <a:spAutoFit/>
          </a:bodyPr>
          <a:lstStyle/>
          <a:p>
            <a:r>
              <a:rPr lang="en-US" dirty="0" smtClean="0"/>
              <a:t>Commission a/c</a:t>
            </a:r>
            <a:endParaRPr lang="en-US" dirty="0"/>
          </a:p>
        </p:txBody>
      </p:sp>
      <p:sp>
        <p:nvSpPr>
          <p:cNvPr id="7" name="Rectangle 6"/>
          <p:cNvSpPr/>
          <p:nvPr/>
        </p:nvSpPr>
        <p:spPr>
          <a:xfrm rot="21326192">
            <a:off x="3978531" y="2680713"/>
            <a:ext cx="1096967" cy="369332"/>
          </a:xfrm>
          <a:prstGeom prst="rect">
            <a:avLst/>
          </a:prstGeom>
        </p:spPr>
        <p:txBody>
          <a:bodyPr wrap="square">
            <a:spAutoFit/>
          </a:bodyPr>
          <a:lstStyle/>
          <a:p>
            <a:pPr algn="r"/>
            <a:r>
              <a:rPr lang="en-US" dirty="0" smtClean="0"/>
              <a:t>Salary a/c</a:t>
            </a:r>
            <a:endParaRPr lang="en-US" dirty="0"/>
          </a:p>
        </p:txBody>
      </p:sp>
      <p:graphicFrame>
        <p:nvGraphicFramePr>
          <p:cNvPr id="8" name="Content Placeholder 5"/>
          <p:cNvGraphicFramePr>
            <a:graphicFrameLocks/>
          </p:cNvGraphicFramePr>
          <p:nvPr/>
        </p:nvGraphicFramePr>
        <p:xfrm>
          <a:off x="533400" y="4876800"/>
          <a:ext cx="8229600" cy="741680"/>
        </p:xfrm>
        <a:graphic>
          <a:graphicData uri="http://schemas.openxmlformats.org/drawingml/2006/table">
            <a:tbl>
              <a:tblPr firstRow="1" bandRow="1">
                <a:tableStyleId>{5940675A-B579-460E-94D1-54222C63F5DA}</a:tableStyleId>
              </a:tblPr>
              <a:tblGrid>
                <a:gridCol w="838200"/>
                <a:gridCol w="1905000"/>
                <a:gridCol w="1295400"/>
                <a:gridCol w="838200"/>
                <a:gridCol w="1981200"/>
                <a:gridCol w="1371600"/>
              </a:tblGrid>
              <a:tr h="370840">
                <a:tc>
                  <a:txBody>
                    <a:bodyPr/>
                    <a:lstStyle/>
                    <a:p>
                      <a:r>
                        <a:rPr lang="en-US" dirty="0" smtClean="0"/>
                        <a:t>Date</a:t>
                      </a:r>
                      <a:r>
                        <a:rPr lang="en-US" baseline="0" dirty="0" smtClean="0"/>
                        <a:t> </a:t>
                      </a:r>
                      <a:endParaRPr lang="en-US" dirty="0"/>
                    </a:p>
                  </a:txBody>
                  <a:tcPr/>
                </a:tc>
                <a:tc>
                  <a:txBody>
                    <a:bodyPr/>
                    <a:lstStyle/>
                    <a:p>
                      <a:r>
                        <a:rPr lang="en-US" dirty="0" smtClean="0"/>
                        <a:t>Date</a:t>
                      </a:r>
                      <a:r>
                        <a:rPr lang="en-US" baseline="0" dirty="0" smtClean="0"/>
                        <a:t> </a:t>
                      </a:r>
                      <a:endParaRPr lang="en-US" dirty="0"/>
                    </a:p>
                  </a:txBody>
                  <a:tcPr/>
                </a:tc>
                <a:tc>
                  <a:txBody>
                    <a:bodyPr/>
                    <a:lstStyle/>
                    <a:p>
                      <a:r>
                        <a:rPr lang="en-US" dirty="0" smtClean="0"/>
                        <a:t>Amount</a:t>
                      </a:r>
                      <a:endParaRPr lang="en-US" dirty="0"/>
                    </a:p>
                  </a:txBody>
                  <a:tcPr/>
                </a:tc>
                <a:tc>
                  <a:txBody>
                    <a:bodyPr/>
                    <a:lstStyle/>
                    <a:p>
                      <a:r>
                        <a:rPr lang="en-US" dirty="0" smtClean="0"/>
                        <a:t>Date</a:t>
                      </a:r>
                      <a:endParaRPr lang="en-US" dirty="0"/>
                    </a:p>
                  </a:txBody>
                  <a:tcPr/>
                </a:tc>
                <a:tc>
                  <a:txBody>
                    <a:bodyPr/>
                    <a:lstStyle/>
                    <a:p>
                      <a:r>
                        <a:rPr lang="en-US" dirty="0" smtClean="0"/>
                        <a:t>Particular</a:t>
                      </a:r>
                      <a:endParaRPr lang="en-US" dirty="0"/>
                    </a:p>
                  </a:txBody>
                  <a:tcPr/>
                </a:tc>
                <a:tc>
                  <a:txBody>
                    <a:bodyPr/>
                    <a:lstStyle/>
                    <a:p>
                      <a:r>
                        <a:rPr lang="en-US" dirty="0" smtClean="0"/>
                        <a:t>Amt</a:t>
                      </a:r>
                      <a:endParaRPr lang="en-US" dirty="0"/>
                    </a:p>
                  </a:txBody>
                  <a:tcPr/>
                </a:tc>
              </a:tr>
              <a:tr h="370840">
                <a:tc>
                  <a:txBody>
                    <a:bodyPr/>
                    <a:lstStyle/>
                    <a:p>
                      <a:endParaRPr lang="en-US"/>
                    </a:p>
                  </a:txBody>
                  <a:tcPr/>
                </a:tc>
                <a:tc>
                  <a:txBody>
                    <a:bodyPr/>
                    <a:lstStyle/>
                    <a:p>
                      <a:r>
                        <a:rPr lang="en-US" dirty="0" smtClean="0"/>
                        <a:t>To bank a/c</a:t>
                      </a:r>
                      <a:endParaRPr lang="en-US" dirty="0"/>
                    </a:p>
                  </a:txBody>
                  <a:tcPr/>
                </a:tc>
                <a:tc>
                  <a:txBody>
                    <a:bodyPr/>
                    <a:lstStyle/>
                    <a:p>
                      <a:r>
                        <a:rPr lang="en-US" dirty="0" smtClean="0"/>
                        <a:t>20000</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10" name="Rectangle 9"/>
          <p:cNvSpPr/>
          <p:nvPr/>
        </p:nvSpPr>
        <p:spPr>
          <a:xfrm rot="10983436" flipV="1">
            <a:off x="3804706" y="4352330"/>
            <a:ext cx="1534587" cy="372070"/>
          </a:xfrm>
          <a:prstGeom prst="rect">
            <a:avLst/>
          </a:prstGeom>
        </p:spPr>
        <p:txBody>
          <a:bodyPr wrap="square">
            <a:spAutoFit/>
          </a:bodyPr>
          <a:lstStyle/>
          <a:p>
            <a:r>
              <a:rPr lang="en-US" dirty="0" smtClean="0"/>
              <a:t>Machinery a/c</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172200"/>
          </a:xfrm>
        </p:spPr>
        <p:txBody>
          <a:bodyPr>
            <a:normAutofit/>
          </a:bodyPr>
          <a:lstStyle/>
          <a:p>
            <a:r>
              <a:rPr lang="en-US" sz="2400" dirty="0" smtClean="0">
                <a:latin typeface="Times New Roman" pitchFamily="18" charset="0"/>
                <a:cs typeface="Times New Roman" pitchFamily="18" charset="0"/>
              </a:rPr>
              <a:t>Classification of accounts : </a:t>
            </a:r>
          </a:p>
          <a:p>
            <a:r>
              <a:rPr lang="en-US" sz="2400" dirty="0" smtClean="0">
                <a:solidFill>
                  <a:srgbClr val="FF0000"/>
                </a:solidFill>
                <a:latin typeface="Times New Roman" pitchFamily="18" charset="0"/>
                <a:cs typeface="Times New Roman" pitchFamily="18" charset="0"/>
              </a:rPr>
              <a:t>Personal account </a:t>
            </a:r>
            <a:r>
              <a:rPr lang="en-US" sz="2400" dirty="0" smtClean="0">
                <a:latin typeface="Times New Roman" pitchFamily="18" charset="0"/>
                <a:cs typeface="Times New Roman" pitchFamily="18" charset="0"/>
              </a:rPr>
              <a:t>– Names individuals, firms, representatives </a:t>
            </a:r>
            <a:r>
              <a:rPr lang="en-US" sz="2400" smtClean="0">
                <a:latin typeface="Times New Roman" pitchFamily="18" charset="0"/>
                <a:cs typeface="Times New Roman" pitchFamily="18" charset="0"/>
              </a:rPr>
              <a:t>personal account</a:t>
            </a: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Ex: Rama a/c, Suresh s/c, SBI a/c, Outstanding salaries a/c</a:t>
            </a:r>
          </a:p>
          <a:p>
            <a:endParaRPr lang="en-US" sz="2400" dirty="0" smtClean="0">
              <a:solidFill>
                <a:srgbClr val="FF0000"/>
              </a:solidFill>
              <a:latin typeface="Times New Roman" pitchFamily="18" charset="0"/>
              <a:cs typeface="Times New Roman" pitchFamily="18" charset="0"/>
            </a:endParaRPr>
          </a:p>
          <a:p>
            <a:r>
              <a:rPr lang="en-US" sz="2400" dirty="0" smtClean="0">
                <a:solidFill>
                  <a:srgbClr val="FF0000"/>
                </a:solidFill>
                <a:latin typeface="Times New Roman" pitchFamily="18" charset="0"/>
                <a:cs typeface="Times New Roman" pitchFamily="18" charset="0"/>
              </a:rPr>
              <a:t>Real account </a:t>
            </a:r>
            <a:r>
              <a:rPr lang="en-US" sz="2400" dirty="0" smtClean="0">
                <a:latin typeface="Times New Roman" pitchFamily="18" charset="0"/>
                <a:cs typeface="Times New Roman" pitchFamily="18" charset="0"/>
              </a:rPr>
              <a:t>– Deals with purchase and sale of assets </a:t>
            </a:r>
          </a:p>
          <a:p>
            <a:pPr>
              <a:buNone/>
            </a:pPr>
            <a:r>
              <a:rPr lang="en-US" sz="2400" dirty="0" smtClean="0">
                <a:latin typeface="Times New Roman" pitchFamily="18" charset="0"/>
                <a:cs typeface="Times New Roman" pitchFamily="18" charset="0"/>
              </a:rPr>
              <a:t>                  Ex: Building, Furniture</a:t>
            </a:r>
          </a:p>
          <a:p>
            <a:endParaRPr lang="en-US" sz="2400" dirty="0" smtClean="0">
              <a:solidFill>
                <a:srgbClr val="FF0000"/>
              </a:solidFill>
              <a:latin typeface="Times New Roman" pitchFamily="18" charset="0"/>
              <a:cs typeface="Times New Roman" pitchFamily="18" charset="0"/>
            </a:endParaRPr>
          </a:p>
          <a:p>
            <a:r>
              <a:rPr lang="en-US" sz="2400" dirty="0" smtClean="0">
                <a:solidFill>
                  <a:srgbClr val="FF0000"/>
                </a:solidFill>
                <a:latin typeface="Times New Roman" pitchFamily="18" charset="0"/>
                <a:cs typeface="Times New Roman" pitchFamily="18" charset="0"/>
              </a:rPr>
              <a:t>Nominal account </a:t>
            </a:r>
            <a:r>
              <a:rPr lang="en-US" sz="2400" dirty="0" smtClean="0">
                <a:latin typeface="Times New Roman" pitchFamily="18" charset="0"/>
                <a:cs typeface="Times New Roman" pitchFamily="18" charset="0"/>
              </a:rPr>
              <a:t>– Deals with  all expenses and losses and incomes and gains</a:t>
            </a:r>
          </a:p>
          <a:p>
            <a:r>
              <a:rPr lang="en-US" sz="2400" dirty="0" smtClean="0">
                <a:latin typeface="Times New Roman" pitchFamily="18" charset="0"/>
                <a:cs typeface="Times New Roman" pitchFamily="18" charset="0"/>
              </a:rPr>
              <a:t>    Ex: Salaries paid, Rent received </a:t>
            </a:r>
            <a:endParaRPr lang="en-US" sz="24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10000"/>
          </a:bodyPr>
          <a:lstStyle/>
          <a:p>
            <a:r>
              <a:rPr lang="en-US" dirty="0" smtClean="0"/>
              <a:t>Preparation of Final accounts</a:t>
            </a:r>
          </a:p>
          <a:p>
            <a:r>
              <a:rPr lang="en-US" dirty="0" smtClean="0"/>
              <a:t>Trail Balance – to check the arithmetical accuracy of the books.</a:t>
            </a:r>
          </a:p>
          <a:p>
            <a:r>
              <a:rPr lang="en-US" dirty="0" smtClean="0"/>
              <a:t>1. Totals methods</a:t>
            </a:r>
          </a:p>
          <a:p>
            <a:r>
              <a:rPr lang="en-US" dirty="0" smtClean="0"/>
              <a:t>2. Balances methods</a:t>
            </a:r>
          </a:p>
          <a:p>
            <a:r>
              <a:rPr lang="en-US" dirty="0" smtClean="0"/>
              <a:t>Debit side				Credit side</a:t>
            </a:r>
          </a:p>
          <a:p>
            <a:r>
              <a:rPr lang="en-US" dirty="0" smtClean="0"/>
              <a:t>Assets					Liabilities</a:t>
            </a:r>
          </a:p>
          <a:p>
            <a:r>
              <a:rPr lang="en-US" dirty="0" smtClean="0"/>
              <a:t>Purchases				Sales</a:t>
            </a:r>
          </a:p>
          <a:p>
            <a:r>
              <a:rPr lang="en-US" dirty="0" smtClean="0"/>
              <a:t>Drawings			                    Capital</a:t>
            </a:r>
          </a:p>
          <a:p>
            <a:r>
              <a:rPr lang="en-US" dirty="0" smtClean="0"/>
              <a:t>Sales returns		</a:t>
            </a:r>
            <a:r>
              <a:rPr lang="en-US" smtClean="0"/>
              <a:t>	incomes</a:t>
            </a:r>
            <a:endParaRPr lang="en-US" dirty="0" smtClean="0"/>
          </a:p>
          <a:p>
            <a:r>
              <a:rPr lang="en-US" dirty="0" smtClean="0"/>
              <a:t>Expenses   		         purchases returns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One the main objective of maintaining accounts is to find out the profit or loss made by the firm at the end of the period intervals and to ascertain the financial position of the business as on a given date.</a:t>
            </a:r>
          </a:p>
          <a:p>
            <a:r>
              <a:rPr lang="en-US" dirty="0" smtClean="0"/>
              <a:t>The following items are required </a:t>
            </a:r>
          </a:p>
          <a:p>
            <a:r>
              <a:rPr lang="en-US" dirty="0" smtClean="0"/>
              <a:t>Trading account</a:t>
            </a:r>
          </a:p>
          <a:p>
            <a:r>
              <a:rPr lang="en-US" dirty="0" smtClean="0"/>
              <a:t>Profit and Loss account</a:t>
            </a:r>
          </a:p>
          <a:p>
            <a:r>
              <a:rPr lang="en-US" dirty="0" smtClean="0"/>
              <a:t>Balance Sheet</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Capital expenditure – which results in </a:t>
            </a:r>
            <a:r>
              <a:rPr lang="en-US" smtClean="0"/>
              <a:t>the acquisition </a:t>
            </a:r>
            <a:r>
              <a:rPr lang="en-US" dirty="0" smtClean="0"/>
              <a:t>of an asset or which results in increasing earning capacity or which afford some other advantage to the firm</a:t>
            </a:r>
          </a:p>
          <a:p>
            <a:r>
              <a:rPr lang="en-US" dirty="0" smtClean="0"/>
              <a:t>Revenue expenditure – expenditure whose benefit expires with in a year or expenditure which merely seeks to maintain the business or to keep assets in good working condition.</a:t>
            </a:r>
          </a:p>
          <a:p>
            <a:r>
              <a:rPr lang="en-US" dirty="0" smtClean="0"/>
              <a:t>Capital income-</a:t>
            </a:r>
          </a:p>
          <a:p>
            <a:r>
              <a:rPr lang="en-US" dirty="0" smtClean="0"/>
              <a:t>Revenue income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Trading Account – it is prepared to ascertained Gross profit</a:t>
            </a:r>
          </a:p>
          <a:p>
            <a:r>
              <a:rPr lang="en-US" dirty="0" smtClean="0"/>
              <a:t>Profit and Loss a/c  - prepared to ascertained to Net Profit</a:t>
            </a:r>
          </a:p>
          <a:p>
            <a:r>
              <a:rPr lang="en-US" dirty="0" smtClean="0"/>
              <a:t>Balance Sheet – it is a statement of assets and liabilities, prepared to know the financial position of the company </a:t>
            </a:r>
            <a:r>
              <a:rPr lang="en-US" smtClean="0"/>
              <a:t>on a particular date.</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y pc\Documents\Bluetooth Folder\20210616_092643.jpg"/>
          <p:cNvPicPr>
            <a:picLocks noGrp="1" noChangeAspect="1" noChangeArrowheads="1"/>
          </p:cNvPicPr>
          <p:nvPr>
            <p:ph idx="1"/>
          </p:nvPr>
        </p:nvPicPr>
        <p:blipFill>
          <a:blip r:embed="rId2" cstate="print"/>
          <a:srcRect/>
          <a:stretch>
            <a:fillRect/>
          </a:stretch>
        </p:blipFill>
        <p:spPr bwMode="auto">
          <a:xfrm>
            <a:off x="76200" y="304800"/>
            <a:ext cx="8991600" cy="64008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y pc\Documents\Bluetooth Folder\20210616_092750.jpg"/>
          <p:cNvPicPr>
            <a:picLocks noGrp="1" noChangeAspect="1" noChangeArrowheads="1"/>
          </p:cNvPicPr>
          <p:nvPr>
            <p:ph idx="1"/>
          </p:nvPr>
        </p:nvPicPr>
        <p:blipFill>
          <a:blip r:embed="rId2" cstate="print"/>
          <a:srcRect/>
          <a:stretch>
            <a:fillRect/>
          </a:stretch>
        </p:blipFill>
        <p:spPr bwMode="auto">
          <a:xfrm>
            <a:off x="152400" y="228600"/>
            <a:ext cx="8839200" cy="64770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y pc\Documents\Bluetooth Folder\20210616_092851.jpg"/>
          <p:cNvPicPr>
            <a:picLocks noGrp="1" noChangeAspect="1" noChangeArrowheads="1"/>
          </p:cNvPicPr>
          <p:nvPr>
            <p:ph idx="1"/>
          </p:nvPr>
        </p:nvPicPr>
        <p:blipFill>
          <a:blip r:embed="rId2" cstate="print"/>
          <a:srcRect/>
          <a:stretch>
            <a:fillRect/>
          </a:stretch>
        </p:blipFill>
        <p:spPr bwMode="auto">
          <a:xfrm>
            <a:off x="304800" y="304800"/>
            <a:ext cx="8458199" cy="63246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4038600" cy="5821363"/>
          </a:xfrm>
        </p:spPr>
        <p:txBody>
          <a:bodyPr>
            <a:normAutofit lnSpcReduction="10000"/>
          </a:bodyPr>
          <a:lstStyle/>
          <a:p>
            <a:r>
              <a:rPr lang="en-US" sz="2400" dirty="0" smtClean="0"/>
              <a:t>Prepare trail balance</a:t>
            </a:r>
          </a:p>
          <a:p>
            <a:r>
              <a:rPr lang="en-US" sz="2400" dirty="0" smtClean="0"/>
              <a:t>Capital-100000</a:t>
            </a:r>
          </a:p>
          <a:p>
            <a:r>
              <a:rPr lang="en-US" sz="2400" dirty="0" smtClean="0"/>
              <a:t>Machinery-30000</a:t>
            </a:r>
          </a:p>
          <a:p>
            <a:r>
              <a:rPr lang="en-US" sz="2400" dirty="0" smtClean="0"/>
              <a:t>Stockon1.1.17-16000</a:t>
            </a:r>
          </a:p>
          <a:p>
            <a:r>
              <a:rPr lang="en-US" sz="2400" dirty="0" smtClean="0"/>
              <a:t>Wages-50000</a:t>
            </a:r>
          </a:p>
          <a:p>
            <a:r>
              <a:rPr lang="en-US" sz="2400" dirty="0" smtClean="0"/>
              <a:t>Carriage-500</a:t>
            </a:r>
          </a:p>
          <a:p>
            <a:r>
              <a:rPr lang="en-US" sz="2400" dirty="0" smtClean="0"/>
              <a:t>Salaries-5000</a:t>
            </a:r>
          </a:p>
          <a:p>
            <a:r>
              <a:rPr lang="en-US" sz="2400" dirty="0" smtClean="0"/>
              <a:t>Factory rent- 2400</a:t>
            </a:r>
          </a:p>
          <a:p>
            <a:r>
              <a:rPr lang="en-US" sz="2400" dirty="0" smtClean="0"/>
              <a:t>Repairs-400</a:t>
            </a:r>
          </a:p>
          <a:p>
            <a:r>
              <a:rPr lang="en-US" sz="2400" dirty="0" smtClean="0"/>
              <a:t>Fuel and power-2500</a:t>
            </a:r>
          </a:p>
          <a:p>
            <a:r>
              <a:rPr lang="en-US" sz="2400" dirty="0" smtClean="0"/>
              <a:t>Buildings-40000</a:t>
            </a:r>
          </a:p>
          <a:p>
            <a:r>
              <a:rPr lang="en-US" sz="2400" dirty="0" smtClean="0"/>
              <a:t>Sundry debtors-20000</a:t>
            </a:r>
          </a:p>
          <a:p>
            <a:r>
              <a:rPr lang="en-US" sz="2400" dirty="0" smtClean="0"/>
              <a:t>Sales- 203600</a:t>
            </a:r>
          </a:p>
          <a:p>
            <a:r>
              <a:rPr lang="en-US" sz="2400" dirty="0" smtClean="0"/>
              <a:t>Purchases-122000</a:t>
            </a:r>
          </a:p>
          <a:p>
            <a:endParaRPr lang="en-US" sz="2400" dirty="0"/>
          </a:p>
        </p:txBody>
      </p:sp>
      <p:sp>
        <p:nvSpPr>
          <p:cNvPr id="5" name="Content Placeholder 4"/>
          <p:cNvSpPr>
            <a:spLocks noGrp="1"/>
          </p:cNvSpPr>
          <p:nvPr>
            <p:ph sz="half" idx="2"/>
          </p:nvPr>
        </p:nvSpPr>
        <p:spPr>
          <a:xfrm>
            <a:off x="4648200" y="228600"/>
            <a:ext cx="4038600" cy="6400800"/>
          </a:xfrm>
        </p:spPr>
        <p:txBody>
          <a:bodyPr>
            <a:normAutofit lnSpcReduction="10000"/>
          </a:bodyPr>
          <a:lstStyle/>
          <a:p>
            <a:r>
              <a:rPr lang="en-US" sz="2400" dirty="0" smtClean="0"/>
              <a:t>Creditors-12500</a:t>
            </a:r>
          </a:p>
          <a:p>
            <a:r>
              <a:rPr lang="en-US" sz="2400" dirty="0" smtClean="0"/>
              <a:t>Returns outwards-2000</a:t>
            </a:r>
          </a:p>
          <a:p>
            <a:r>
              <a:rPr lang="en-US" sz="2400" dirty="0" smtClean="0"/>
              <a:t>Returns inwards-3600</a:t>
            </a:r>
          </a:p>
          <a:p>
            <a:r>
              <a:rPr lang="en-US" sz="2400" dirty="0" smtClean="0"/>
              <a:t>Drawings-2000</a:t>
            </a:r>
          </a:p>
          <a:p>
            <a:r>
              <a:rPr lang="en-US" sz="2400" dirty="0" smtClean="0"/>
              <a:t>Discount allowed-750</a:t>
            </a:r>
          </a:p>
          <a:p>
            <a:r>
              <a:rPr lang="en-US" sz="2400" dirty="0" smtClean="0"/>
              <a:t>Discount received-250</a:t>
            </a:r>
          </a:p>
          <a:p>
            <a:r>
              <a:rPr lang="en-US" sz="2400" dirty="0" smtClean="0"/>
              <a:t>Office exps-1000</a:t>
            </a:r>
          </a:p>
          <a:p>
            <a:r>
              <a:rPr lang="en-US" sz="2400" dirty="0" smtClean="0"/>
              <a:t>Manufacturing exps-600</a:t>
            </a:r>
          </a:p>
          <a:p>
            <a:r>
              <a:rPr lang="en-US" sz="2400" dirty="0" smtClean="0"/>
              <a:t>Bills payable-8500</a:t>
            </a:r>
          </a:p>
          <a:p>
            <a:r>
              <a:rPr lang="en-US" sz="2400" dirty="0" smtClean="0"/>
              <a:t>Bills receivable- 5000</a:t>
            </a:r>
          </a:p>
          <a:p>
            <a:r>
              <a:rPr lang="en-US" sz="2400" dirty="0" smtClean="0"/>
              <a:t>Cash in hand-2400</a:t>
            </a:r>
          </a:p>
          <a:p>
            <a:r>
              <a:rPr lang="en-US" sz="2400" dirty="0" smtClean="0"/>
              <a:t>Cash at bank-15400</a:t>
            </a:r>
          </a:p>
          <a:p>
            <a:r>
              <a:rPr lang="en-US" sz="2400" dirty="0" smtClean="0"/>
              <a:t>Office rent-1800 </a:t>
            </a:r>
          </a:p>
          <a:p>
            <a:endParaRPr lang="en-US" dirty="0" smtClean="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304800"/>
          <a:ext cx="8229600" cy="370840"/>
        </p:xfrm>
        <a:graphic>
          <a:graphicData uri="http://schemas.openxmlformats.org/drawingml/2006/table">
            <a:tbl>
              <a:tblPr firstRow="1" bandRow="1">
                <a:tableStyleId>{2D5ABB26-0587-4C30-8999-92F81FD0307C}</a:tableStyleId>
              </a:tblPr>
              <a:tblGrid>
                <a:gridCol w="4114800"/>
                <a:gridCol w="4114800"/>
              </a:tblGrid>
              <a:tr h="370840">
                <a:tc>
                  <a:txBody>
                    <a:bodyPr/>
                    <a:lstStyle/>
                    <a:p>
                      <a:endParaRPr lang="en-US" dirty="0"/>
                    </a:p>
                  </a:txBody>
                  <a:tcPr/>
                </a:tc>
                <a:tc>
                  <a:txBody>
                    <a:bodyPr/>
                    <a:lstStyle/>
                    <a:p>
                      <a:endParaRPr lang="en-US"/>
                    </a:p>
                  </a:txBody>
                  <a:tcPr/>
                </a:tc>
              </a:tr>
            </a:tbl>
          </a:graphicData>
        </a:graphic>
      </p:graphicFrame>
      <p:graphicFrame>
        <p:nvGraphicFramePr>
          <p:cNvPr id="6" name="Table 5"/>
          <p:cNvGraphicFramePr>
            <a:graphicFrameLocks noGrp="1"/>
          </p:cNvGraphicFramePr>
          <p:nvPr/>
        </p:nvGraphicFramePr>
        <p:xfrm>
          <a:off x="838199" y="0"/>
          <a:ext cx="5867401" cy="6583680"/>
        </p:xfrm>
        <a:graphic>
          <a:graphicData uri="http://schemas.openxmlformats.org/drawingml/2006/table">
            <a:tbl>
              <a:tblPr firstRow="1" bandRow="1">
                <a:tableStyleId>{5940675A-B579-460E-94D1-54222C63F5DA}</a:tableStyleId>
              </a:tblPr>
              <a:tblGrid>
                <a:gridCol w="3093720"/>
                <a:gridCol w="1440180"/>
                <a:gridCol w="1333501"/>
              </a:tblGrid>
              <a:tr h="355600">
                <a:tc>
                  <a:txBody>
                    <a:bodyPr/>
                    <a:lstStyle/>
                    <a:p>
                      <a:r>
                        <a:rPr lang="en-US" dirty="0" smtClean="0"/>
                        <a:t>Particulars</a:t>
                      </a:r>
                      <a:endParaRPr lang="en-US" dirty="0"/>
                    </a:p>
                  </a:txBody>
                  <a:tcPr/>
                </a:tc>
                <a:tc>
                  <a:txBody>
                    <a:bodyPr/>
                    <a:lstStyle/>
                    <a:p>
                      <a:pPr algn="ctr"/>
                      <a:r>
                        <a:rPr lang="en-US" dirty="0" smtClean="0"/>
                        <a:t>Dr.</a:t>
                      </a:r>
                      <a:r>
                        <a:rPr lang="en-US" baseline="0" dirty="0" smtClean="0"/>
                        <a:t> Rs.</a:t>
                      </a:r>
                      <a:endParaRPr lang="en-US" dirty="0"/>
                    </a:p>
                  </a:txBody>
                  <a:tcPr/>
                </a:tc>
                <a:tc>
                  <a:txBody>
                    <a:bodyPr/>
                    <a:lstStyle/>
                    <a:p>
                      <a:pPr algn="ctr"/>
                      <a:r>
                        <a:rPr lang="en-US" dirty="0" smtClean="0"/>
                        <a:t>Cr. Rs</a:t>
                      </a:r>
                      <a:endParaRPr lang="en-US" dirty="0"/>
                    </a:p>
                  </a:txBody>
                  <a:tcPr/>
                </a:tc>
              </a:tr>
              <a:tr h="355600">
                <a:tc>
                  <a:txBody>
                    <a:bodyPr/>
                    <a:lstStyle/>
                    <a:p>
                      <a:r>
                        <a:rPr lang="en-US" dirty="0" smtClean="0"/>
                        <a:t>Capital </a:t>
                      </a:r>
                      <a:endParaRPr lang="en-US" dirty="0"/>
                    </a:p>
                  </a:txBody>
                  <a:tcPr/>
                </a:tc>
                <a:tc>
                  <a:txBody>
                    <a:bodyPr/>
                    <a:lstStyle/>
                    <a:p>
                      <a:pPr algn="ctr"/>
                      <a:endParaRPr lang="en-US" dirty="0"/>
                    </a:p>
                  </a:txBody>
                  <a:tcPr/>
                </a:tc>
                <a:tc>
                  <a:txBody>
                    <a:bodyPr/>
                    <a:lstStyle/>
                    <a:p>
                      <a:pPr algn="ctr"/>
                      <a:r>
                        <a:rPr lang="en-US" dirty="0" smtClean="0"/>
                        <a:t>100000</a:t>
                      </a:r>
                      <a:endParaRPr lang="en-US" dirty="0"/>
                    </a:p>
                  </a:txBody>
                  <a:tcPr/>
                </a:tc>
              </a:tr>
              <a:tr h="355600">
                <a:tc>
                  <a:txBody>
                    <a:bodyPr/>
                    <a:lstStyle/>
                    <a:p>
                      <a:r>
                        <a:rPr lang="en-US" dirty="0" smtClean="0"/>
                        <a:t>Machinery</a:t>
                      </a:r>
                      <a:endParaRPr lang="en-US" dirty="0"/>
                    </a:p>
                  </a:txBody>
                  <a:tcPr/>
                </a:tc>
                <a:tc>
                  <a:txBody>
                    <a:bodyPr/>
                    <a:lstStyle/>
                    <a:p>
                      <a:pPr algn="ctr"/>
                      <a:r>
                        <a:rPr lang="en-US" dirty="0" smtClean="0"/>
                        <a:t>30000</a:t>
                      </a:r>
                      <a:endParaRPr lang="en-US" dirty="0"/>
                    </a:p>
                  </a:txBody>
                  <a:tcPr/>
                </a:tc>
                <a:tc>
                  <a:txBody>
                    <a:bodyPr/>
                    <a:lstStyle/>
                    <a:p>
                      <a:pPr algn="ctr"/>
                      <a:endParaRPr lang="en-US" dirty="0"/>
                    </a:p>
                  </a:txBody>
                  <a:tcPr/>
                </a:tc>
              </a:tr>
              <a:tr h="355600">
                <a:tc>
                  <a:txBody>
                    <a:bodyPr/>
                    <a:lstStyle/>
                    <a:p>
                      <a:r>
                        <a:rPr lang="en-US" dirty="0" smtClean="0"/>
                        <a:t>Stock</a:t>
                      </a:r>
                      <a:endParaRPr lang="en-US" dirty="0"/>
                    </a:p>
                  </a:txBody>
                  <a:tcPr/>
                </a:tc>
                <a:tc>
                  <a:txBody>
                    <a:bodyPr/>
                    <a:lstStyle/>
                    <a:p>
                      <a:pPr algn="ctr"/>
                      <a:r>
                        <a:rPr lang="en-US" dirty="0" smtClean="0"/>
                        <a:t>16000</a:t>
                      </a:r>
                      <a:endParaRPr lang="en-US" dirty="0"/>
                    </a:p>
                  </a:txBody>
                  <a:tcPr/>
                </a:tc>
                <a:tc>
                  <a:txBody>
                    <a:bodyPr/>
                    <a:lstStyle/>
                    <a:p>
                      <a:pPr algn="ctr"/>
                      <a:endParaRPr lang="en-US" dirty="0"/>
                    </a:p>
                  </a:txBody>
                  <a:tcPr/>
                </a:tc>
              </a:tr>
              <a:tr h="355600">
                <a:tc>
                  <a:txBody>
                    <a:bodyPr/>
                    <a:lstStyle/>
                    <a:p>
                      <a:r>
                        <a:rPr lang="en-US" dirty="0" smtClean="0"/>
                        <a:t>wages</a:t>
                      </a:r>
                      <a:endParaRPr lang="en-US" dirty="0"/>
                    </a:p>
                  </a:txBody>
                  <a:tcPr/>
                </a:tc>
                <a:tc>
                  <a:txBody>
                    <a:bodyPr/>
                    <a:lstStyle/>
                    <a:p>
                      <a:pPr algn="ctr"/>
                      <a:r>
                        <a:rPr lang="en-US" dirty="0" smtClean="0"/>
                        <a:t>50000</a:t>
                      </a:r>
                      <a:endParaRPr lang="en-US" dirty="0"/>
                    </a:p>
                  </a:txBody>
                  <a:tcPr/>
                </a:tc>
                <a:tc>
                  <a:txBody>
                    <a:bodyPr/>
                    <a:lstStyle/>
                    <a:p>
                      <a:pPr algn="ctr"/>
                      <a:endParaRPr lang="en-US" dirty="0"/>
                    </a:p>
                  </a:txBody>
                  <a:tcPr/>
                </a:tc>
              </a:tr>
              <a:tr h="355600">
                <a:tc>
                  <a:txBody>
                    <a:bodyPr/>
                    <a:lstStyle/>
                    <a:p>
                      <a:r>
                        <a:rPr lang="en-US" dirty="0" smtClean="0"/>
                        <a:t>Carriage inwards</a:t>
                      </a:r>
                      <a:endParaRPr lang="en-US" dirty="0"/>
                    </a:p>
                  </a:txBody>
                  <a:tcPr/>
                </a:tc>
                <a:tc>
                  <a:txBody>
                    <a:bodyPr/>
                    <a:lstStyle/>
                    <a:p>
                      <a:pPr algn="ctr"/>
                      <a:r>
                        <a:rPr lang="en-US" dirty="0" smtClean="0"/>
                        <a:t>500</a:t>
                      </a:r>
                      <a:endParaRPr lang="en-US" dirty="0"/>
                    </a:p>
                  </a:txBody>
                  <a:tcPr/>
                </a:tc>
                <a:tc>
                  <a:txBody>
                    <a:bodyPr/>
                    <a:lstStyle/>
                    <a:p>
                      <a:pPr algn="ctr"/>
                      <a:endParaRPr lang="en-US" dirty="0"/>
                    </a:p>
                  </a:txBody>
                  <a:tcPr/>
                </a:tc>
              </a:tr>
              <a:tr h="355600">
                <a:tc>
                  <a:txBody>
                    <a:bodyPr/>
                    <a:lstStyle/>
                    <a:p>
                      <a:r>
                        <a:rPr lang="en-US" dirty="0" smtClean="0"/>
                        <a:t>salaries</a:t>
                      </a:r>
                      <a:endParaRPr lang="en-US" dirty="0"/>
                    </a:p>
                  </a:txBody>
                  <a:tcPr/>
                </a:tc>
                <a:tc>
                  <a:txBody>
                    <a:bodyPr/>
                    <a:lstStyle/>
                    <a:p>
                      <a:pPr algn="ctr"/>
                      <a:r>
                        <a:rPr lang="en-US" dirty="0" smtClean="0"/>
                        <a:t>5000</a:t>
                      </a:r>
                      <a:endParaRPr lang="en-US" dirty="0"/>
                    </a:p>
                  </a:txBody>
                  <a:tcPr/>
                </a:tc>
                <a:tc>
                  <a:txBody>
                    <a:bodyPr/>
                    <a:lstStyle/>
                    <a:p>
                      <a:pPr algn="ctr"/>
                      <a:endParaRPr lang="en-US" dirty="0"/>
                    </a:p>
                  </a:txBody>
                  <a:tcPr/>
                </a:tc>
              </a:tr>
              <a:tr h="355600">
                <a:tc>
                  <a:txBody>
                    <a:bodyPr/>
                    <a:lstStyle/>
                    <a:p>
                      <a:r>
                        <a:rPr lang="en-US" dirty="0" smtClean="0"/>
                        <a:t>Factory rent</a:t>
                      </a:r>
                      <a:endParaRPr lang="en-US" dirty="0"/>
                    </a:p>
                  </a:txBody>
                  <a:tcPr/>
                </a:tc>
                <a:tc>
                  <a:txBody>
                    <a:bodyPr/>
                    <a:lstStyle/>
                    <a:p>
                      <a:pPr algn="ctr"/>
                      <a:r>
                        <a:rPr lang="en-US" dirty="0" smtClean="0"/>
                        <a:t>2400</a:t>
                      </a:r>
                      <a:endParaRPr lang="en-US" dirty="0"/>
                    </a:p>
                  </a:txBody>
                  <a:tcPr/>
                </a:tc>
                <a:tc>
                  <a:txBody>
                    <a:bodyPr/>
                    <a:lstStyle/>
                    <a:p>
                      <a:pPr algn="ctr"/>
                      <a:endParaRPr lang="en-US" dirty="0"/>
                    </a:p>
                  </a:txBody>
                  <a:tcPr/>
                </a:tc>
              </a:tr>
              <a:tr h="355600">
                <a:tc>
                  <a:txBody>
                    <a:bodyPr/>
                    <a:lstStyle/>
                    <a:p>
                      <a:r>
                        <a:rPr lang="en-US" dirty="0" smtClean="0"/>
                        <a:t>repairs</a:t>
                      </a:r>
                      <a:endParaRPr lang="en-US" dirty="0"/>
                    </a:p>
                  </a:txBody>
                  <a:tcPr/>
                </a:tc>
                <a:tc>
                  <a:txBody>
                    <a:bodyPr/>
                    <a:lstStyle/>
                    <a:p>
                      <a:pPr algn="ctr"/>
                      <a:r>
                        <a:rPr lang="en-US" dirty="0" smtClean="0"/>
                        <a:t>400</a:t>
                      </a:r>
                      <a:endParaRPr lang="en-US" dirty="0"/>
                    </a:p>
                  </a:txBody>
                  <a:tcPr/>
                </a:tc>
                <a:tc>
                  <a:txBody>
                    <a:bodyPr/>
                    <a:lstStyle/>
                    <a:p>
                      <a:pPr algn="ctr"/>
                      <a:endParaRPr lang="en-US" dirty="0"/>
                    </a:p>
                  </a:txBody>
                  <a:tcPr/>
                </a:tc>
              </a:tr>
              <a:tr h="355600">
                <a:tc>
                  <a:txBody>
                    <a:bodyPr/>
                    <a:lstStyle/>
                    <a:p>
                      <a:r>
                        <a:rPr lang="en-US" dirty="0" smtClean="0"/>
                        <a:t>Fuel</a:t>
                      </a:r>
                      <a:r>
                        <a:rPr lang="en-US" baseline="0" dirty="0" smtClean="0"/>
                        <a:t> and power</a:t>
                      </a:r>
                      <a:endParaRPr lang="en-US" dirty="0"/>
                    </a:p>
                  </a:txBody>
                  <a:tcPr/>
                </a:tc>
                <a:tc>
                  <a:txBody>
                    <a:bodyPr/>
                    <a:lstStyle/>
                    <a:p>
                      <a:pPr algn="ctr"/>
                      <a:r>
                        <a:rPr lang="en-US" dirty="0" smtClean="0"/>
                        <a:t>2500</a:t>
                      </a:r>
                      <a:endParaRPr lang="en-US" dirty="0"/>
                    </a:p>
                  </a:txBody>
                  <a:tcPr/>
                </a:tc>
                <a:tc>
                  <a:txBody>
                    <a:bodyPr/>
                    <a:lstStyle/>
                    <a:p>
                      <a:pPr algn="ctr"/>
                      <a:endParaRPr lang="en-US" dirty="0"/>
                    </a:p>
                  </a:txBody>
                  <a:tcPr/>
                </a:tc>
              </a:tr>
              <a:tr h="355600">
                <a:tc>
                  <a:txBody>
                    <a:bodyPr/>
                    <a:lstStyle/>
                    <a:p>
                      <a:r>
                        <a:rPr lang="en-US" dirty="0" smtClean="0"/>
                        <a:t>buildings</a:t>
                      </a:r>
                      <a:endParaRPr lang="en-US" dirty="0"/>
                    </a:p>
                  </a:txBody>
                  <a:tcPr/>
                </a:tc>
                <a:tc>
                  <a:txBody>
                    <a:bodyPr/>
                    <a:lstStyle/>
                    <a:p>
                      <a:pPr algn="ctr"/>
                      <a:r>
                        <a:rPr lang="en-US" dirty="0" smtClean="0"/>
                        <a:t>40000</a:t>
                      </a:r>
                      <a:endParaRPr lang="en-US" dirty="0"/>
                    </a:p>
                  </a:txBody>
                  <a:tcPr/>
                </a:tc>
                <a:tc>
                  <a:txBody>
                    <a:bodyPr/>
                    <a:lstStyle/>
                    <a:p>
                      <a:pPr algn="ctr"/>
                      <a:endParaRPr lang="en-US" dirty="0"/>
                    </a:p>
                  </a:txBody>
                  <a:tcPr/>
                </a:tc>
              </a:tr>
              <a:tr h="355600">
                <a:tc>
                  <a:txBody>
                    <a:bodyPr/>
                    <a:lstStyle/>
                    <a:p>
                      <a:r>
                        <a:rPr lang="en-US" dirty="0" smtClean="0"/>
                        <a:t>Sundry debtors</a:t>
                      </a:r>
                      <a:endParaRPr lang="en-US" dirty="0"/>
                    </a:p>
                  </a:txBody>
                  <a:tcPr/>
                </a:tc>
                <a:tc>
                  <a:txBody>
                    <a:bodyPr/>
                    <a:lstStyle/>
                    <a:p>
                      <a:pPr algn="ctr"/>
                      <a:r>
                        <a:rPr lang="en-US" dirty="0" smtClean="0"/>
                        <a:t>20000</a:t>
                      </a:r>
                      <a:endParaRPr lang="en-US" dirty="0"/>
                    </a:p>
                  </a:txBody>
                  <a:tcPr/>
                </a:tc>
                <a:tc>
                  <a:txBody>
                    <a:bodyPr/>
                    <a:lstStyle/>
                    <a:p>
                      <a:pPr algn="ctr"/>
                      <a:endParaRPr lang="en-US" dirty="0"/>
                    </a:p>
                  </a:txBody>
                  <a:tcPr/>
                </a:tc>
              </a:tr>
              <a:tr h="355600">
                <a:tc>
                  <a:txBody>
                    <a:bodyPr/>
                    <a:lstStyle/>
                    <a:p>
                      <a:r>
                        <a:rPr lang="en-US" dirty="0" smtClean="0"/>
                        <a:t>sales</a:t>
                      </a:r>
                      <a:endParaRPr lang="en-US" dirty="0"/>
                    </a:p>
                  </a:txBody>
                  <a:tcPr/>
                </a:tc>
                <a:tc>
                  <a:txBody>
                    <a:bodyPr/>
                    <a:lstStyle/>
                    <a:p>
                      <a:pPr algn="ctr"/>
                      <a:endParaRPr lang="en-US" dirty="0"/>
                    </a:p>
                  </a:txBody>
                  <a:tcPr/>
                </a:tc>
                <a:tc>
                  <a:txBody>
                    <a:bodyPr/>
                    <a:lstStyle/>
                    <a:p>
                      <a:pPr algn="ctr"/>
                      <a:r>
                        <a:rPr lang="en-US" dirty="0" smtClean="0"/>
                        <a:t>203600</a:t>
                      </a:r>
                      <a:endParaRPr lang="en-US" dirty="0"/>
                    </a:p>
                  </a:txBody>
                  <a:tcPr/>
                </a:tc>
              </a:tr>
              <a:tr h="355600">
                <a:tc>
                  <a:txBody>
                    <a:bodyPr/>
                    <a:lstStyle/>
                    <a:p>
                      <a:r>
                        <a:rPr lang="en-US" dirty="0" smtClean="0"/>
                        <a:t>purchases</a:t>
                      </a:r>
                      <a:endParaRPr lang="en-US" dirty="0"/>
                    </a:p>
                  </a:txBody>
                  <a:tcPr/>
                </a:tc>
                <a:tc>
                  <a:txBody>
                    <a:bodyPr/>
                    <a:lstStyle/>
                    <a:p>
                      <a:pPr algn="ctr"/>
                      <a:r>
                        <a:rPr lang="en-US" dirty="0" smtClean="0"/>
                        <a:t>122000</a:t>
                      </a:r>
                      <a:endParaRPr lang="en-US" dirty="0"/>
                    </a:p>
                  </a:txBody>
                  <a:tcPr/>
                </a:tc>
                <a:tc>
                  <a:txBody>
                    <a:bodyPr/>
                    <a:lstStyle/>
                    <a:p>
                      <a:pPr algn="ctr"/>
                      <a:endParaRPr lang="en-US" dirty="0"/>
                    </a:p>
                  </a:txBody>
                  <a:tcPr/>
                </a:tc>
              </a:tr>
              <a:tr h="355600">
                <a:tc>
                  <a:txBody>
                    <a:bodyPr/>
                    <a:lstStyle/>
                    <a:p>
                      <a:r>
                        <a:rPr lang="en-US" dirty="0" smtClean="0"/>
                        <a:t>creditors</a:t>
                      </a:r>
                      <a:endParaRPr lang="en-US" dirty="0"/>
                    </a:p>
                  </a:txBody>
                  <a:tcPr/>
                </a:tc>
                <a:tc>
                  <a:txBody>
                    <a:bodyPr/>
                    <a:lstStyle/>
                    <a:p>
                      <a:pPr algn="ctr"/>
                      <a:endParaRPr lang="en-US" dirty="0"/>
                    </a:p>
                  </a:txBody>
                  <a:tcPr/>
                </a:tc>
                <a:tc>
                  <a:txBody>
                    <a:bodyPr/>
                    <a:lstStyle/>
                    <a:p>
                      <a:pPr algn="ctr"/>
                      <a:r>
                        <a:rPr lang="en-US" dirty="0" smtClean="0"/>
                        <a:t>12500</a:t>
                      </a:r>
                      <a:endParaRPr lang="en-US" dirty="0"/>
                    </a:p>
                  </a:txBody>
                  <a:tcPr/>
                </a:tc>
              </a:tr>
              <a:tr h="355600">
                <a:tc>
                  <a:txBody>
                    <a:bodyPr/>
                    <a:lstStyle/>
                    <a:p>
                      <a:r>
                        <a:rPr lang="en-US" dirty="0" smtClean="0"/>
                        <a:t>Returns out</a:t>
                      </a:r>
                      <a:r>
                        <a:rPr lang="en-US" baseline="0" dirty="0" smtClean="0"/>
                        <a:t> </a:t>
                      </a:r>
                      <a:r>
                        <a:rPr lang="en-US" dirty="0" smtClean="0"/>
                        <a:t>wards</a:t>
                      </a:r>
                      <a:endParaRPr lang="en-US" dirty="0"/>
                    </a:p>
                  </a:txBody>
                  <a:tcPr/>
                </a:tc>
                <a:tc>
                  <a:txBody>
                    <a:bodyPr/>
                    <a:lstStyle/>
                    <a:p>
                      <a:pPr algn="ctr"/>
                      <a:endParaRPr lang="en-US" dirty="0"/>
                    </a:p>
                  </a:txBody>
                  <a:tcPr/>
                </a:tc>
                <a:tc>
                  <a:txBody>
                    <a:bodyPr/>
                    <a:lstStyle/>
                    <a:p>
                      <a:pPr algn="ctr"/>
                      <a:r>
                        <a:rPr lang="en-US" dirty="0" smtClean="0"/>
                        <a:t>2000</a:t>
                      </a:r>
                      <a:endParaRPr lang="en-US" dirty="0"/>
                    </a:p>
                  </a:txBody>
                  <a:tcPr/>
                </a:tc>
              </a:tr>
              <a:tr h="355600">
                <a:tc>
                  <a:txBody>
                    <a:bodyPr/>
                    <a:lstStyle/>
                    <a:p>
                      <a:r>
                        <a:rPr lang="en-US" dirty="0" smtClean="0"/>
                        <a:t>Return</a:t>
                      </a:r>
                      <a:r>
                        <a:rPr lang="en-US" baseline="0" dirty="0" smtClean="0"/>
                        <a:t> inwards</a:t>
                      </a:r>
                      <a:endParaRPr lang="en-US" dirty="0"/>
                    </a:p>
                  </a:txBody>
                  <a:tcPr/>
                </a:tc>
                <a:tc>
                  <a:txBody>
                    <a:bodyPr/>
                    <a:lstStyle/>
                    <a:p>
                      <a:pPr algn="ctr"/>
                      <a:r>
                        <a:rPr lang="en-US" dirty="0" smtClean="0"/>
                        <a:t>3600</a:t>
                      </a:r>
                      <a:endParaRPr lang="en-US" dirty="0"/>
                    </a:p>
                  </a:txBody>
                  <a:tcPr/>
                </a:tc>
                <a:tc>
                  <a:txBody>
                    <a:bodyPr/>
                    <a:lstStyle/>
                    <a:p>
                      <a:pPr algn="ctr"/>
                      <a:endParaRPr lang="en-US" dirty="0"/>
                    </a:p>
                  </a:txBody>
                  <a:tcPr/>
                </a:tc>
              </a:tr>
              <a:tr h="355600">
                <a:tc>
                  <a:txBody>
                    <a:bodyPr/>
                    <a:lstStyle/>
                    <a:p>
                      <a:r>
                        <a:rPr lang="en-US" dirty="0" smtClean="0"/>
                        <a:t>Drawings</a:t>
                      </a:r>
                      <a:endParaRPr lang="en-US" dirty="0"/>
                    </a:p>
                  </a:txBody>
                  <a:tcPr/>
                </a:tc>
                <a:tc>
                  <a:txBody>
                    <a:bodyPr/>
                    <a:lstStyle/>
                    <a:p>
                      <a:pPr algn="ctr"/>
                      <a:r>
                        <a:rPr lang="en-US" dirty="0" smtClean="0"/>
                        <a:t>2000</a:t>
                      </a:r>
                      <a:endParaRPr lang="en-US" dirty="0"/>
                    </a:p>
                  </a:txBody>
                  <a:tcPr/>
                </a:tc>
                <a:tc>
                  <a:txBody>
                    <a:bodyPr/>
                    <a:lstStyle/>
                    <a:p>
                      <a:pPr algn="ctr"/>
                      <a:endParaRPr lang="en-US" dirty="0"/>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y pc\Documents\Bluetooth Folder\20210618_115113.jpg"/>
          <p:cNvPicPr>
            <a:picLocks noGrp="1" noChangeAspect="1" noChangeArrowheads="1"/>
          </p:cNvPicPr>
          <p:nvPr>
            <p:ph idx="1"/>
          </p:nvPr>
        </p:nvPicPr>
        <p:blipFill>
          <a:blip r:embed="rId2"/>
          <a:srcRect/>
          <a:stretch>
            <a:fillRect/>
          </a:stretch>
        </p:blipFill>
        <p:spPr bwMode="auto">
          <a:xfrm>
            <a:off x="1201988" y="304800"/>
            <a:ext cx="6740023" cy="63246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lstStyle/>
          <a:p>
            <a:r>
              <a:rPr lang="en-US" dirty="0" smtClean="0"/>
              <a:t>Rules </a:t>
            </a:r>
          </a:p>
          <a:p>
            <a:r>
              <a:rPr lang="en-US" dirty="0" smtClean="0">
                <a:solidFill>
                  <a:srgbClr val="FF0000"/>
                </a:solidFill>
              </a:rPr>
              <a:t>Personal account</a:t>
            </a:r>
          </a:p>
          <a:p>
            <a:pPr lvl="2">
              <a:buNone/>
            </a:pPr>
            <a:r>
              <a:rPr lang="en-US" sz="2800" dirty="0" smtClean="0"/>
              <a:t>            Debit the receiver </a:t>
            </a:r>
          </a:p>
          <a:p>
            <a:pPr lvl="2">
              <a:buNone/>
            </a:pPr>
            <a:r>
              <a:rPr lang="en-US" sz="2800" dirty="0" smtClean="0"/>
              <a:t>            Credit the giver</a:t>
            </a:r>
          </a:p>
          <a:p>
            <a:pPr lvl="1">
              <a:buNone/>
            </a:pPr>
            <a:r>
              <a:rPr lang="en-US" dirty="0" smtClean="0">
                <a:solidFill>
                  <a:srgbClr val="FF0000"/>
                </a:solidFill>
              </a:rPr>
              <a:t>Real account</a:t>
            </a:r>
          </a:p>
          <a:p>
            <a:pPr lvl="1">
              <a:buNone/>
            </a:pPr>
            <a:r>
              <a:rPr lang="en-US" dirty="0" smtClean="0"/>
              <a:t>			 Debit what comes in</a:t>
            </a:r>
          </a:p>
          <a:p>
            <a:pPr lvl="1">
              <a:buNone/>
            </a:pPr>
            <a:r>
              <a:rPr lang="en-US" dirty="0" smtClean="0"/>
              <a:t>			 Credit what goes out</a:t>
            </a:r>
          </a:p>
          <a:p>
            <a:pPr lvl="1">
              <a:buNone/>
            </a:pPr>
            <a:r>
              <a:rPr lang="en-US" dirty="0" smtClean="0">
                <a:solidFill>
                  <a:srgbClr val="FF0000"/>
                </a:solidFill>
              </a:rPr>
              <a:t>Nominal account</a:t>
            </a:r>
          </a:p>
          <a:p>
            <a:pPr lvl="1">
              <a:buNone/>
            </a:pPr>
            <a:r>
              <a:rPr lang="en-US" dirty="0" smtClean="0"/>
              <a:t>	 		 Debit all expenses and losses</a:t>
            </a:r>
          </a:p>
          <a:p>
            <a:pPr lvl="1">
              <a:buNone/>
            </a:pPr>
            <a:r>
              <a:rPr lang="en-US" dirty="0" smtClean="0"/>
              <a:t>			 Credit all incomes and gains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172200"/>
          </a:xfrm>
        </p:spPr>
        <p:txBody>
          <a:bodyPr>
            <a:normAutofit lnSpcReduction="10000"/>
          </a:bodyPr>
          <a:lstStyle/>
          <a:p>
            <a:r>
              <a:rPr lang="en-US" dirty="0" smtClean="0"/>
              <a:t>Adjustments: </a:t>
            </a:r>
          </a:p>
          <a:p>
            <a:r>
              <a:rPr lang="en-US" dirty="0" smtClean="0"/>
              <a:t>1) Closing stock:</a:t>
            </a:r>
          </a:p>
          <a:p>
            <a:pPr>
              <a:buNone/>
            </a:pPr>
            <a:r>
              <a:rPr lang="en-US" dirty="0" smtClean="0"/>
              <a:t>	credit side of Trading account</a:t>
            </a:r>
          </a:p>
          <a:p>
            <a:pPr>
              <a:buNone/>
            </a:pPr>
            <a:r>
              <a:rPr lang="en-US" dirty="0" smtClean="0"/>
              <a:t>	asset side of balance sheet</a:t>
            </a:r>
          </a:p>
          <a:p>
            <a:pPr>
              <a:buNone/>
            </a:pPr>
            <a:r>
              <a:rPr lang="en-US" dirty="0" smtClean="0"/>
              <a:t>2) Out standing expenses</a:t>
            </a:r>
          </a:p>
          <a:p>
            <a:pPr>
              <a:buNone/>
            </a:pPr>
            <a:r>
              <a:rPr lang="en-US" dirty="0" smtClean="0"/>
              <a:t>	 liabilities side of b/s</a:t>
            </a:r>
          </a:p>
          <a:p>
            <a:pPr>
              <a:buNone/>
            </a:pPr>
            <a:r>
              <a:rPr lang="en-US" dirty="0" smtClean="0"/>
              <a:t>	add to concerned </a:t>
            </a:r>
            <a:r>
              <a:rPr lang="en-US" dirty="0" err="1" smtClean="0"/>
              <a:t>exps</a:t>
            </a:r>
            <a:r>
              <a:rPr lang="en-US" dirty="0" smtClean="0"/>
              <a:t> on debit side of P&amp;L a/c</a:t>
            </a:r>
          </a:p>
          <a:p>
            <a:pPr>
              <a:buNone/>
            </a:pPr>
            <a:r>
              <a:rPr lang="en-US" dirty="0" smtClean="0"/>
              <a:t>3) Prepaid or unexpired expenses:</a:t>
            </a:r>
          </a:p>
          <a:p>
            <a:pPr>
              <a:buNone/>
            </a:pPr>
            <a:r>
              <a:rPr lang="en-US" dirty="0" smtClean="0"/>
              <a:t>	- show it on asset side of b/s</a:t>
            </a:r>
          </a:p>
          <a:p>
            <a:pPr>
              <a:buNone/>
            </a:pPr>
            <a:r>
              <a:rPr lang="en-US" dirty="0" smtClean="0"/>
              <a:t>	- deduct from concerned </a:t>
            </a:r>
            <a:r>
              <a:rPr lang="en-US" dirty="0" err="1" smtClean="0"/>
              <a:t>exps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00800"/>
          </a:xfrm>
        </p:spPr>
        <p:txBody>
          <a:bodyPr/>
          <a:lstStyle/>
          <a:p>
            <a:pPr>
              <a:buNone/>
            </a:pPr>
            <a:r>
              <a:rPr lang="en-US" dirty="0" smtClean="0"/>
              <a:t>4</a:t>
            </a:r>
            <a:r>
              <a:rPr lang="en-US" sz="3000" dirty="0" smtClean="0"/>
              <a:t>) Outstanding or accrued income:</a:t>
            </a:r>
          </a:p>
          <a:p>
            <a:pPr>
              <a:buNone/>
            </a:pPr>
            <a:r>
              <a:rPr lang="en-US" sz="3000" dirty="0" smtClean="0"/>
              <a:t>        Show it on asset side of b/s</a:t>
            </a:r>
          </a:p>
          <a:p>
            <a:pPr>
              <a:buNone/>
            </a:pPr>
            <a:r>
              <a:rPr lang="en-US" sz="3000" dirty="0" smtClean="0"/>
              <a:t>       Added to concerned income on Cr. side of P&amp;L</a:t>
            </a:r>
          </a:p>
          <a:p>
            <a:pPr>
              <a:buNone/>
            </a:pPr>
            <a:endParaRPr lang="en-US" sz="3000" dirty="0" smtClean="0"/>
          </a:p>
          <a:p>
            <a:pPr>
              <a:buNone/>
            </a:pPr>
            <a:r>
              <a:rPr lang="en-US" sz="3000" dirty="0" smtClean="0"/>
              <a:t>5) Income received in advance:</a:t>
            </a:r>
          </a:p>
          <a:p>
            <a:pPr>
              <a:buNone/>
            </a:pPr>
            <a:r>
              <a:rPr lang="en-US" sz="3000" dirty="0" smtClean="0"/>
              <a:t>       Deduct from concerned income in P&amp;L credit side</a:t>
            </a:r>
          </a:p>
          <a:p>
            <a:pPr>
              <a:buNone/>
            </a:pPr>
            <a:r>
              <a:rPr lang="en-US" sz="3000" dirty="0" smtClean="0"/>
              <a:t>       Show it on the liabilities side of balance sheet</a:t>
            </a:r>
          </a:p>
          <a:p>
            <a:pPr>
              <a:buNone/>
            </a:pPr>
            <a:endParaRPr lang="en-US" sz="3000" dirty="0" smtClean="0"/>
          </a:p>
          <a:p>
            <a:pPr>
              <a:buNone/>
            </a:pPr>
            <a:r>
              <a:rPr lang="en-US" sz="3000" dirty="0" smtClean="0"/>
              <a:t>6) Depreciation- deduct from concerned asset </a:t>
            </a:r>
          </a:p>
          <a:p>
            <a:pPr>
              <a:buNone/>
            </a:pPr>
            <a:r>
              <a:rPr lang="en-US" sz="3000" dirty="0" smtClean="0"/>
              <a:t>     Show it on the debit side of P&amp;L account</a:t>
            </a:r>
            <a:endParaRPr lang="en-US" sz="3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lstStyle/>
          <a:p>
            <a:r>
              <a:rPr lang="en-US" dirty="0" smtClean="0"/>
              <a:t>7) Interest on Capital:</a:t>
            </a:r>
          </a:p>
          <a:p>
            <a:pPr>
              <a:buNone/>
            </a:pPr>
            <a:r>
              <a:rPr lang="en-US" dirty="0" smtClean="0"/>
              <a:t>      show it on the debit side of P&amp;L a/c</a:t>
            </a:r>
          </a:p>
          <a:p>
            <a:pPr>
              <a:buNone/>
            </a:pPr>
            <a:r>
              <a:rPr lang="en-US" dirty="0" smtClean="0"/>
              <a:t>      add to the capital on liabilities of balance sheet </a:t>
            </a:r>
          </a:p>
          <a:p>
            <a:r>
              <a:rPr lang="en-US" dirty="0" smtClean="0"/>
              <a:t>8). Bad debts: deduct from sundry debtors on asset side of balance sheet</a:t>
            </a:r>
          </a:p>
          <a:p>
            <a:pPr>
              <a:buNone/>
            </a:pPr>
            <a:r>
              <a:rPr lang="en-US" dirty="0" smtClean="0"/>
              <a:t>                   show it on the debit side of P&amp;L a/c</a:t>
            </a:r>
          </a:p>
          <a:p>
            <a:r>
              <a:rPr lang="en-US" dirty="0" smtClean="0"/>
              <a:t>9). RBD or Provision of doubtful debt</a:t>
            </a:r>
          </a:p>
          <a:p>
            <a:pPr>
              <a:buNone/>
            </a:pPr>
            <a:r>
              <a:rPr lang="en-US" dirty="0" smtClean="0"/>
              <a:t>              deduct from sundry debtors after deducting bad debts(N)</a:t>
            </a:r>
          </a:p>
          <a:p>
            <a:pPr>
              <a:buNone/>
            </a:pPr>
            <a:r>
              <a:rPr lang="en-US" dirty="0" smtClean="0"/>
              <a:t>              show it on the </a:t>
            </a:r>
            <a:r>
              <a:rPr lang="en-US" smtClean="0"/>
              <a:t>debit side of P&amp;L a/c</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y pc\Documents\Bluetooth Folder\20210621_105551.jpg"/>
          <p:cNvPicPr>
            <a:picLocks noGrp="1" noChangeAspect="1" noChangeArrowheads="1"/>
          </p:cNvPicPr>
          <p:nvPr>
            <p:ph idx="1"/>
          </p:nvPr>
        </p:nvPicPr>
        <p:blipFill>
          <a:blip r:embed="rId2" cstate="print"/>
          <a:srcRect/>
          <a:stretch>
            <a:fillRect/>
          </a:stretch>
        </p:blipFill>
        <p:spPr bwMode="auto">
          <a:xfrm>
            <a:off x="685800" y="381000"/>
            <a:ext cx="8001000" cy="61722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y pc\Documents\Bluetooth Folder\20210622_133942.jpg"/>
          <p:cNvPicPr>
            <a:picLocks noGrp="1" noChangeAspect="1" noChangeArrowheads="1"/>
          </p:cNvPicPr>
          <p:nvPr>
            <p:ph idx="1"/>
          </p:nvPr>
        </p:nvPicPr>
        <p:blipFill>
          <a:blip r:embed="rId2" cstate="print"/>
          <a:srcRect/>
          <a:stretch>
            <a:fillRect/>
          </a:stretch>
        </p:blipFill>
        <p:spPr bwMode="auto">
          <a:xfrm>
            <a:off x="457200" y="410117"/>
            <a:ext cx="8229600" cy="5686929"/>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c\Downloads\20240312_091316.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04800"/>
            <a:ext cx="8381999"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6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c\Downloads\20240312_091215.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3820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76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c\Downloads\WhatsApp Image 2024-03-12 at 9.30.41 AM.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1" y="228600"/>
            <a:ext cx="86868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68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dirty="0" smtClean="0"/>
              <a:t>STEPS FOR JOURNALISING</a:t>
            </a:r>
          </a:p>
          <a:p>
            <a:r>
              <a:rPr lang="en-US" dirty="0" smtClean="0"/>
              <a:t>1. First ascertain the two accounts involved in the transactions.</a:t>
            </a:r>
          </a:p>
          <a:p>
            <a:endParaRPr lang="en-US" dirty="0" smtClean="0"/>
          </a:p>
          <a:p>
            <a:r>
              <a:rPr lang="en-US" dirty="0" smtClean="0"/>
              <a:t>2. then see the nature of accounts</a:t>
            </a:r>
          </a:p>
          <a:p>
            <a:endParaRPr lang="en-US" dirty="0" smtClean="0"/>
          </a:p>
          <a:p>
            <a:r>
              <a:rPr lang="en-US" dirty="0" smtClean="0"/>
              <a:t>3. then apply corresponding rules</a:t>
            </a:r>
            <a:endParaRPr lang="en-US" dirty="0"/>
          </a:p>
        </p:txBody>
      </p:sp>
    </p:spTree>
  </p:cSld>
  <p:clrMapOvr>
    <a:masterClrMapping/>
  </p:clrMapOvr>
  <p:transition spd="slow">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err="1" smtClean="0"/>
              <a:t>Journalise</a:t>
            </a:r>
            <a:r>
              <a:rPr lang="en-US" dirty="0" smtClean="0"/>
              <a:t> the following transaction</a:t>
            </a:r>
          </a:p>
          <a:p>
            <a:r>
              <a:rPr lang="en-US" dirty="0" smtClean="0"/>
              <a:t>1 Jan 2019 car purchased for cash for Rs.2000</a:t>
            </a:r>
          </a:p>
          <a:p>
            <a:pPr>
              <a:buNone/>
            </a:pPr>
            <a:r>
              <a:rPr lang="en-US" dirty="0" smtClean="0"/>
              <a:t>First identify the exchanging items</a:t>
            </a:r>
          </a:p>
          <a:p>
            <a:pPr>
              <a:buNone/>
            </a:pPr>
            <a:r>
              <a:rPr lang="en-US" dirty="0" smtClean="0"/>
              <a:t>		</a:t>
            </a:r>
            <a:r>
              <a:rPr lang="en-US" dirty="0" smtClean="0">
                <a:solidFill>
                  <a:srgbClr val="FF0000"/>
                </a:solidFill>
              </a:rPr>
              <a:t>Car</a:t>
            </a:r>
            <a:r>
              <a:rPr lang="en-US" dirty="0" smtClean="0"/>
              <a:t>			</a:t>
            </a:r>
            <a:r>
              <a:rPr lang="en-US" dirty="0" smtClean="0">
                <a:solidFill>
                  <a:srgbClr val="FF0000"/>
                </a:solidFill>
              </a:rPr>
              <a:t>Cash</a:t>
            </a:r>
          </a:p>
          <a:p>
            <a:pPr>
              <a:buNone/>
            </a:pPr>
            <a:r>
              <a:rPr lang="en-US" dirty="0" smtClean="0">
                <a:solidFill>
                  <a:srgbClr val="FF0000"/>
                </a:solidFill>
              </a:rPr>
              <a:t>             			    </a:t>
            </a:r>
          </a:p>
          <a:p>
            <a:pPr>
              <a:buNone/>
            </a:pPr>
            <a:r>
              <a:rPr lang="en-US" dirty="0" smtClean="0"/>
              <a:t>	     </a:t>
            </a:r>
            <a:r>
              <a:rPr lang="en-US" dirty="0" smtClean="0">
                <a:solidFill>
                  <a:srgbClr val="002060"/>
                </a:solidFill>
              </a:rPr>
              <a:t>Asset</a:t>
            </a:r>
            <a:r>
              <a:rPr lang="en-US" dirty="0" smtClean="0"/>
              <a:t>			</a:t>
            </a:r>
            <a:r>
              <a:rPr lang="en-US" dirty="0" smtClean="0">
                <a:solidFill>
                  <a:srgbClr val="002060"/>
                </a:solidFill>
              </a:rPr>
              <a:t>Asset</a:t>
            </a:r>
          </a:p>
          <a:p>
            <a:pPr>
              <a:buNone/>
            </a:pPr>
            <a:r>
              <a:rPr lang="en-US" dirty="0" smtClean="0">
                <a:solidFill>
                  <a:srgbClr val="00B050"/>
                </a:solidFill>
              </a:rPr>
              <a:t>    Real account	    Real account</a:t>
            </a:r>
          </a:p>
          <a:p>
            <a:pPr>
              <a:buNone/>
            </a:pPr>
            <a:endParaRPr lang="en-US" dirty="0" smtClean="0"/>
          </a:p>
          <a:p>
            <a:pPr>
              <a:buNone/>
            </a:pPr>
            <a:r>
              <a:rPr lang="en-US" dirty="0" smtClean="0"/>
              <a:t>Apply the real a/c formula</a:t>
            </a:r>
            <a:endParaRPr lang="en-US" dirty="0"/>
          </a:p>
        </p:txBody>
      </p:sp>
      <p:sp>
        <p:nvSpPr>
          <p:cNvPr id="4" name="Down Arrow 3"/>
          <p:cNvSpPr/>
          <p:nvPr/>
        </p:nvSpPr>
        <p:spPr>
          <a:xfrm>
            <a:off x="1752600" y="2743200"/>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4419600" y="2743200"/>
            <a:ext cx="3048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dirty="0" smtClean="0"/>
              <a:t>Real a/c rule</a:t>
            </a:r>
          </a:p>
          <a:p>
            <a:r>
              <a:rPr lang="en-US" dirty="0" smtClean="0"/>
              <a:t>Debit what comes in	-- Car</a:t>
            </a:r>
          </a:p>
          <a:p>
            <a:r>
              <a:rPr lang="en-US" dirty="0" smtClean="0"/>
              <a:t>Credit what goes out	-- cash</a:t>
            </a:r>
          </a:p>
          <a:p>
            <a:pPr>
              <a:buNone/>
            </a:pPr>
            <a:endParaRPr lang="en-US" dirty="0" smtClean="0"/>
          </a:p>
          <a:p>
            <a:pPr>
              <a:buNone/>
            </a:pPr>
            <a:r>
              <a:rPr lang="en-US" dirty="0" smtClean="0"/>
              <a:t>1.1.20	Car a/c		Dr.	2000</a:t>
            </a:r>
          </a:p>
          <a:p>
            <a:pPr>
              <a:buNone/>
            </a:pPr>
            <a:r>
              <a:rPr lang="en-US" dirty="0" smtClean="0"/>
              <a:t>		  	      To cash a/c		           2000</a:t>
            </a:r>
          </a:p>
          <a:p>
            <a:pPr>
              <a:buNone/>
            </a:pPr>
            <a:r>
              <a:rPr lang="en-US" dirty="0" smtClean="0"/>
              <a:t>          (being car purchased)</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r>
              <a:rPr lang="en-US" sz="2400" dirty="0" smtClean="0"/>
              <a:t>Building Purchased for cash  Rs.15000</a:t>
            </a:r>
          </a:p>
          <a:p>
            <a:pPr lvl="1"/>
            <a:r>
              <a:rPr lang="en-US" sz="2400" dirty="0" smtClean="0"/>
              <a:t>Exchange items</a:t>
            </a:r>
          </a:p>
          <a:p>
            <a:pPr lvl="2"/>
            <a:r>
              <a:rPr lang="en-US" dirty="0" smtClean="0"/>
              <a:t>Buildings		</a:t>
            </a:r>
            <a:r>
              <a:rPr lang="en-US" sz="1600" dirty="0" smtClean="0"/>
              <a:t>	</a:t>
            </a:r>
            <a:r>
              <a:rPr lang="en-US" dirty="0" smtClean="0"/>
              <a:t>Cash</a:t>
            </a:r>
          </a:p>
          <a:p>
            <a:pPr lvl="2"/>
            <a:endParaRPr lang="en-US" sz="1600" dirty="0" smtClean="0"/>
          </a:p>
          <a:p>
            <a:pPr lvl="2"/>
            <a:r>
              <a:rPr lang="en-US" dirty="0" smtClean="0"/>
              <a:t>Asset				</a:t>
            </a:r>
            <a:r>
              <a:rPr lang="en-US" dirty="0" err="1" smtClean="0"/>
              <a:t>asset</a:t>
            </a:r>
            <a:endParaRPr lang="en-US" dirty="0" smtClean="0"/>
          </a:p>
          <a:p>
            <a:pPr lvl="2"/>
            <a:endParaRPr lang="en-US" dirty="0" smtClean="0"/>
          </a:p>
          <a:p>
            <a:pPr lvl="2"/>
            <a:r>
              <a:rPr lang="en-US" dirty="0" smtClean="0"/>
              <a:t>Real a/c			real a/c</a:t>
            </a:r>
          </a:p>
          <a:p>
            <a:pPr lvl="2"/>
            <a:endParaRPr lang="en-US" dirty="0" smtClean="0"/>
          </a:p>
          <a:p>
            <a:pPr lvl="2"/>
            <a:endParaRPr lang="en-US" dirty="0" smtClean="0"/>
          </a:p>
          <a:p>
            <a:pPr lvl="2">
              <a:buNone/>
            </a:pPr>
            <a:r>
              <a:rPr lang="en-US" dirty="0" smtClean="0"/>
              <a:t>Buildings a/c		Dr.	15000</a:t>
            </a:r>
          </a:p>
          <a:p>
            <a:pPr lvl="2">
              <a:buNone/>
            </a:pPr>
            <a:r>
              <a:rPr lang="en-US" dirty="0" smtClean="0"/>
              <a:t>             To cash a/c			   15000</a:t>
            </a:r>
          </a:p>
          <a:p>
            <a:pPr lvl="2">
              <a:buNone/>
            </a:pPr>
            <a:r>
              <a:rPr lang="en-US" dirty="0" smtClean="0"/>
              <a:t>(being buildings purchased)</a:t>
            </a:r>
          </a:p>
          <a:p>
            <a:pPr lvl="2"/>
            <a:endParaRPr lang="en-US" sz="1600" dirty="0" smtClean="0"/>
          </a:p>
          <a:p>
            <a:pPr lvl="2"/>
            <a:endParaRPr lang="en-US" sz="1600" dirty="0" smtClean="0"/>
          </a:p>
          <a:p>
            <a:pPr lvl="2">
              <a:buNone/>
            </a:pPr>
            <a:endParaRPr lang="en-US" sz="1600" dirty="0" smtClean="0"/>
          </a:p>
          <a:p>
            <a:pPr lvl="2"/>
            <a:endParaRPr lang="en-US" sz="1600" dirty="0" smtClean="0"/>
          </a:p>
          <a:p>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Cycle sold for cash Rs.1000</a:t>
            </a:r>
          </a:p>
          <a:p>
            <a:r>
              <a:rPr lang="en-US" dirty="0" smtClean="0"/>
              <a:t>Cycle– asset—real a/c</a:t>
            </a:r>
          </a:p>
          <a:p>
            <a:r>
              <a:rPr lang="en-US" dirty="0" smtClean="0"/>
              <a:t>Cash – asset – real a/c</a:t>
            </a:r>
          </a:p>
          <a:p>
            <a:r>
              <a:rPr lang="en-US" dirty="0" smtClean="0"/>
              <a:t>Entry—</a:t>
            </a:r>
          </a:p>
          <a:p>
            <a:pPr lvl="1"/>
            <a:r>
              <a:rPr lang="en-US" dirty="0" smtClean="0"/>
              <a:t>Cash a/c 		Dr.	1000</a:t>
            </a:r>
          </a:p>
          <a:p>
            <a:pPr lvl="2">
              <a:buNone/>
            </a:pPr>
            <a:r>
              <a:rPr lang="en-US" dirty="0" smtClean="0"/>
              <a:t>     </a:t>
            </a:r>
            <a:r>
              <a:rPr lang="en-US" sz="2800" dirty="0" smtClean="0"/>
              <a:t>To cycle a/c 			 1000 </a:t>
            </a:r>
            <a:endParaRPr lang="en-US" sz="2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err="1" smtClean="0"/>
              <a:t>Journalise</a:t>
            </a:r>
            <a:r>
              <a:rPr lang="en-US" dirty="0" smtClean="0"/>
              <a:t> the following transactions</a:t>
            </a:r>
          </a:p>
          <a:p>
            <a:r>
              <a:rPr lang="en-US" dirty="0" smtClean="0"/>
              <a:t>1. Land purchased for cash Rs.2000</a:t>
            </a:r>
          </a:p>
          <a:p>
            <a:r>
              <a:rPr lang="en-US" dirty="0" smtClean="0"/>
              <a:t>2. Gold sold for cash Rs.1000</a:t>
            </a:r>
          </a:p>
          <a:p>
            <a:r>
              <a:rPr lang="en-US" dirty="0" smtClean="0"/>
              <a:t>3. Furniture sold for cash Rs.1500</a:t>
            </a:r>
          </a:p>
          <a:p>
            <a:r>
              <a:rPr lang="en-US" dirty="0" smtClean="0"/>
              <a:t>4. Goods purchased for cash Rs.3000</a:t>
            </a:r>
          </a:p>
          <a:p>
            <a:r>
              <a:rPr lang="en-US" dirty="0" smtClean="0"/>
              <a:t>5. Sold goods for cash Rs.2500</a:t>
            </a:r>
          </a:p>
          <a:p>
            <a:r>
              <a:rPr lang="en-US" dirty="0" smtClean="0"/>
              <a:t>6. </a:t>
            </a:r>
            <a:r>
              <a:rPr lang="en-US" dirty="0" err="1" smtClean="0"/>
              <a:t>Mixi</a:t>
            </a:r>
            <a:r>
              <a:rPr lang="en-US" dirty="0" smtClean="0"/>
              <a:t> purchased for Rs.200</a:t>
            </a:r>
          </a:p>
          <a:p>
            <a:r>
              <a:rPr lang="en-US" dirty="0" smtClean="0"/>
              <a:t>7. Cycle sold for  Rs. 150</a:t>
            </a:r>
          </a:p>
          <a:p>
            <a:r>
              <a:rPr lang="en-US" dirty="0" smtClean="0"/>
              <a:t>8. Purchased goods from Mahesh Rs.240</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892</Words>
  <Application>Microsoft Office PowerPoint</Application>
  <PresentationFormat>On-screen Show (4:3)</PresentationFormat>
  <Paragraphs>317</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JOURNAL ENTRIES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JOURNAL ENTRIES</dc:title>
  <dc:creator>my pc</dc:creator>
  <cp:lastModifiedBy>pc</cp:lastModifiedBy>
  <cp:revision>100</cp:revision>
  <dcterms:created xsi:type="dcterms:W3CDTF">2006-08-16T00:00:00Z</dcterms:created>
  <dcterms:modified xsi:type="dcterms:W3CDTF">2025-02-05T03:51:33Z</dcterms:modified>
</cp:coreProperties>
</file>